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handoutMasterIdLst>
    <p:handoutMasterId r:id="rId44"/>
  </p:handoutMasterIdLst>
  <p:sldIdLst>
    <p:sldId id="256" r:id="rId5"/>
    <p:sldId id="266" r:id="rId6"/>
    <p:sldId id="267" r:id="rId7"/>
    <p:sldId id="263" r:id="rId8"/>
    <p:sldId id="268" r:id="rId9"/>
    <p:sldId id="269" r:id="rId10"/>
    <p:sldId id="280" r:id="rId11"/>
    <p:sldId id="308" r:id="rId12"/>
    <p:sldId id="279" r:id="rId13"/>
    <p:sldId id="281" r:id="rId14"/>
    <p:sldId id="301" r:id="rId15"/>
    <p:sldId id="303" r:id="rId16"/>
    <p:sldId id="304" r:id="rId17"/>
    <p:sldId id="309" r:id="rId18"/>
    <p:sldId id="305" r:id="rId19"/>
    <p:sldId id="306" r:id="rId20"/>
    <p:sldId id="307" r:id="rId21"/>
    <p:sldId id="310" r:id="rId22"/>
    <p:sldId id="311" r:id="rId23"/>
    <p:sldId id="284" r:id="rId24"/>
    <p:sldId id="283" r:id="rId25"/>
    <p:sldId id="282" r:id="rId26"/>
    <p:sldId id="286" r:id="rId27"/>
    <p:sldId id="288" r:id="rId28"/>
    <p:sldId id="289" r:id="rId29"/>
    <p:sldId id="290" r:id="rId30"/>
    <p:sldId id="291" r:id="rId31"/>
    <p:sldId id="292" r:id="rId32"/>
    <p:sldId id="293" r:id="rId33"/>
    <p:sldId id="295" r:id="rId34"/>
    <p:sldId id="296" r:id="rId35"/>
    <p:sldId id="297" r:id="rId36"/>
    <p:sldId id="298" r:id="rId37"/>
    <p:sldId id="299" r:id="rId38"/>
    <p:sldId id="300" r:id="rId39"/>
    <p:sldId id="278" r:id="rId40"/>
    <p:sldId id="275" r:id="rId41"/>
    <p:sldId id="276"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82" autoAdjust="0"/>
    <p:restoredTop sz="94598" autoAdjust="0"/>
  </p:normalViewPr>
  <p:slideViewPr>
    <p:cSldViewPr snapToGrid="0">
      <p:cViewPr varScale="1">
        <p:scale>
          <a:sx n="103" d="100"/>
          <a:sy n="103" d="100"/>
        </p:scale>
        <p:origin x="150" y="22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9410D272-305C-421E-A9EF-95D63D599B42}" type="datetimeFigureOut">
              <a:rPr lang="en-US" smtClean="0"/>
              <a:t>9/28/2023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5E16E63-7886-43BC-8DD4-4F14C3DD7360}" type="datetimeFigureOut">
              <a:rPr lang="en-US" smtClean="0"/>
              <a:t>9/28/2023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8C5307-140F-447F-BCBA-BB92E3A2906B}" type="slidenum">
              <a:rPr lang="en-US" smtClean="0"/>
              <a:t>1</a:t>
            </a:fld>
            <a:endParaRPr lang="en-US" dirty="0"/>
          </a:p>
        </p:txBody>
      </p:sp>
    </p:spTree>
    <p:extLst>
      <p:ext uri="{BB962C8B-B14F-4D97-AF65-F5344CB8AC3E}">
        <p14:creationId xmlns:p14="http://schemas.microsoft.com/office/powerpoint/2010/main" val="161519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F129094F-44ED-46E6-A51E-52761DD3C888}"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0490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12E1B3B4-A5A9-442E-B305-2C1B61528B9D}"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3355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0016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opa.hhs.gov/research-evaluation/title-x-services-research/family-planning-annual-repor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info.gov/app/details/STATUTE-104/STATUTE-104-Pg409"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hrsa.gov/sites/default/files/opa/files/publicuserguide.pdf" TargetMode="External"/><Relationship Id="rId2" Type="http://schemas.openxmlformats.org/officeDocument/2006/relationships/hyperlink" Target="https://340bopais.hrsa.gov/"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340bpvp.com/education/340b-tool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340bpvp.com/education/340b-u-ondemand/" TargetMode="External"/><Relationship Id="rId2" Type="http://schemas.openxmlformats.org/officeDocument/2006/relationships/hyperlink" Target="https://www.apexus.com/"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1" y="753034"/>
            <a:ext cx="7789332" cy="3887390"/>
          </a:xfrm>
        </p:spPr>
        <p:txBody>
          <a:bodyPr>
            <a:noAutofit/>
          </a:bodyPr>
          <a:lstStyle/>
          <a:p>
            <a:r>
              <a:rPr lang="en-US" sz="7200" dirty="0"/>
              <a:t>WORKPLACE POLICY IN PUBLIC HEALTH</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a:lstStyle/>
          <a:p>
            <a:r>
              <a:rPr lang="en-US" dirty="0"/>
              <a:t>Kaye Melnick, MSN, RN</a:t>
            </a:r>
          </a:p>
        </p:txBody>
      </p:sp>
      <p:pic>
        <p:nvPicPr>
          <p:cNvPr id="5" name="Picture Placeholder 4" descr="A picture containing mountain, sky, outdoor, nature, sunrise ">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8113533" y="0"/>
            <a:ext cx="4082983" cy="6858000"/>
          </a:xfrm>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80FA-7076-F8E7-B90E-44DD86A7517A}"/>
              </a:ext>
            </a:extLst>
          </p:cNvPr>
          <p:cNvSpPr>
            <a:spLocks noGrp="1"/>
          </p:cNvSpPr>
          <p:nvPr>
            <p:ph type="title"/>
          </p:nvPr>
        </p:nvSpPr>
        <p:spPr>
          <a:xfrm>
            <a:off x="94891" y="996949"/>
            <a:ext cx="2621321" cy="2807299"/>
          </a:xfrm>
        </p:spPr>
        <p:txBody>
          <a:bodyPr>
            <a:normAutofit/>
          </a:bodyPr>
          <a:lstStyle/>
          <a:p>
            <a:pPr algn="ctr"/>
            <a:r>
              <a:rPr lang="en-US" sz="2400" dirty="0">
                <a:latin typeface="Arial" panose="020B0604020202020204" pitchFamily="34" charset="0"/>
                <a:cs typeface="Arial" panose="020B0604020202020204" pitchFamily="34" charset="0"/>
              </a:rPr>
              <a:t>   TITLE X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TRAINING   REQUIREMENTS</a:t>
            </a:r>
          </a:p>
        </p:txBody>
      </p:sp>
      <p:sp>
        <p:nvSpPr>
          <p:cNvPr id="4" name="Content Placeholder 3">
            <a:extLst>
              <a:ext uri="{FF2B5EF4-FFF2-40B4-BE49-F238E27FC236}">
                <a16:creationId xmlns:a16="http://schemas.microsoft.com/office/drawing/2014/main" id="{79F75B43-056C-32A3-7436-8B41FD5672C7}"/>
              </a:ext>
            </a:extLst>
          </p:cNvPr>
          <p:cNvSpPr>
            <a:spLocks noGrp="1"/>
          </p:cNvSpPr>
          <p:nvPr>
            <p:ph sz="quarter" idx="14"/>
          </p:nvPr>
        </p:nvSpPr>
        <p:spPr>
          <a:xfrm>
            <a:off x="3422650" y="136525"/>
            <a:ext cx="8367713" cy="6583680"/>
          </a:xfrm>
        </p:spPr>
        <p:txBody>
          <a:bodyPr>
            <a:normAutofit fontScale="47500" lnSpcReduction="20000"/>
          </a:bodyPr>
          <a:lstStyle/>
          <a:p>
            <a:pPr marL="0" indent="0" algn="l">
              <a:buNone/>
            </a:pPr>
            <a:endParaRPr lang="en-US" sz="1800" b="0" i="0" u="none" strike="noStrike" baseline="0" dirty="0">
              <a:solidFill>
                <a:srgbClr val="000000"/>
              </a:solidFill>
              <a:latin typeface="Calibri" panose="020F0502020204030204" pitchFamily="34" charset="0"/>
            </a:endParaRPr>
          </a:p>
          <a:p>
            <a:pPr marL="0" indent="0">
              <a:buNone/>
            </a:pPr>
            <a:r>
              <a:rPr lang="en-US" sz="4200" b="1" i="0" u="none" strike="noStrike" baseline="0" dirty="0">
                <a:solidFill>
                  <a:srgbClr val="2F2F2F"/>
                </a:solidFill>
                <a:latin typeface="Arial" panose="020B0604020202020204" pitchFamily="34" charset="0"/>
                <a:cs typeface="Arial" panose="020B0604020202020204" pitchFamily="34" charset="0"/>
              </a:rPr>
              <a:t>Reproductive Health National Training Center (RHNTC) required Title X Staff Training Requirements:</a:t>
            </a:r>
            <a:endParaRPr lang="en-US" sz="4200" b="1" dirty="0">
              <a:solidFill>
                <a:srgbClr val="000000"/>
              </a:solidFill>
              <a:latin typeface="Arial" panose="020B0604020202020204" pitchFamily="34" charset="0"/>
              <a:cs typeface="Arial" panose="020B0604020202020204" pitchFamily="34" charset="0"/>
            </a:endParaRPr>
          </a:p>
          <a:p>
            <a:pPr marL="0" indent="0">
              <a:buNone/>
            </a:pPr>
            <a:r>
              <a:rPr lang="en-US" sz="4200" b="1" i="1" u="none" strike="noStrike" baseline="0" dirty="0">
                <a:solidFill>
                  <a:srgbClr val="000000"/>
                </a:solidFill>
                <a:latin typeface="Arial" panose="020B0604020202020204" pitchFamily="34" charset="0"/>
                <a:cs typeface="Arial" panose="020B0604020202020204" pitchFamily="34" charset="0"/>
              </a:rPr>
              <a:t>RHNTC - Required (Once Per Project Period) </a:t>
            </a:r>
            <a:endParaRPr lang="en-US" sz="42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1. Title X Orientation: Program Requirements for Title X Funded Family Planning Projects </a:t>
            </a: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2. Cultural Competency in Family Planning Care </a:t>
            </a:r>
          </a:p>
          <a:p>
            <a:pPr marL="0" indent="0">
              <a:buNone/>
            </a:pPr>
            <a:endParaRPr lang="en-US" sz="4200" b="1" i="1"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4200" b="1" i="1" u="none" strike="noStrike" baseline="0" dirty="0">
                <a:solidFill>
                  <a:srgbClr val="000000"/>
                </a:solidFill>
                <a:latin typeface="Arial" panose="020B0604020202020204" pitchFamily="34" charset="0"/>
                <a:cs typeface="Arial" panose="020B0604020202020204" pitchFamily="34" charset="0"/>
              </a:rPr>
              <a:t>RHNTC - Required (Once Annually) </a:t>
            </a:r>
            <a:endParaRPr lang="en-US" sz="42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1. Trauma-Informed Mandatory Child Abuse Reporting in a Family  </a:t>
            </a: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     Planning Setting </a:t>
            </a: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2. Mandatory Child Abuse Reporting in Title X Funded Family Planning  </a:t>
            </a: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     Settings </a:t>
            </a: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3. Identifying and Responding to Human Trafficking in Title X Settings </a:t>
            </a: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4. Counseling Adolescent Clients to Resist Sexual Coercion </a:t>
            </a: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5. Counseling Adolescent Clients to Encourage Family Participation </a:t>
            </a:r>
          </a:p>
          <a:p>
            <a:pPr marL="0" indent="0">
              <a:buNone/>
            </a:pPr>
            <a:r>
              <a:rPr lang="en-US" sz="4200" b="0" i="0" u="none" strike="noStrike" baseline="0" dirty="0">
                <a:solidFill>
                  <a:srgbClr val="000000"/>
                </a:solidFill>
                <a:latin typeface="Arial" panose="020B0604020202020204" pitchFamily="34" charset="0"/>
                <a:cs typeface="Arial" panose="020B0604020202020204" pitchFamily="34" charset="0"/>
              </a:rPr>
              <a:t>6. SOAR to Health and Wellness Human Trafficking </a:t>
            </a:r>
          </a:p>
          <a:p>
            <a:endParaRPr lang="en-US" dirty="0"/>
          </a:p>
        </p:txBody>
      </p:sp>
      <p:sp>
        <p:nvSpPr>
          <p:cNvPr id="6" name="Slide Number Placeholder 5">
            <a:extLst>
              <a:ext uri="{FF2B5EF4-FFF2-40B4-BE49-F238E27FC236}">
                <a16:creationId xmlns:a16="http://schemas.microsoft.com/office/drawing/2014/main" id="{35880705-4025-5B9B-469F-C85B7CD630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40755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80FA-7076-F8E7-B90E-44DD86A7517A}"/>
              </a:ext>
            </a:extLst>
          </p:cNvPr>
          <p:cNvSpPr>
            <a:spLocks noGrp="1"/>
          </p:cNvSpPr>
          <p:nvPr>
            <p:ph type="title"/>
          </p:nvPr>
        </p:nvSpPr>
        <p:spPr>
          <a:xfrm>
            <a:off x="94891" y="996949"/>
            <a:ext cx="2621321" cy="2807299"/>
          </a:xfrm>
        </p:spPr>
        <p:txBody>
          <a:bodyPr>
            <a:normAutofit/>
          </a:bodyPr>
          <a:lstStyle/>
          <a:p>
            <a:pPr algn="ctr"/>
            <a:r>
              <a:rPr lang="en-US" sz="2000" dirty="0">
                <a:latin typeface="Arial" panose="020B0604020202020204" pitchFamily="34" charset="0"/>
                <a:cs typeface="Arial" panose="020B0604020202020204" pitchFamily="34" charset="0"/>
              </a:rPr>
              <a:t>   TITLE X TRAINING   REQUIREMENTS</a:t>
            </a:r>
          </a:p>
        </p:txBody>
      </p:sp>
      <p:sp>
        <p:nvSpPr>
          <p:cNvPr id="4" name="Content Placeholder 3">
            <a:extLst>
              <a:ext uri="{FF2B5EF4-FFF2-40B4-BE49-F238E27FC236}">
                <a16:creationId xmlns:a16="http://schemas.microsoft.com/office/drawing/2014/main" id="{79F75B43-056C-32A3-7436-8B41FD5672C7}"/>
              </a:ext>
            </a:extLst>
          </p:cNvPr>
          <p:cNvSpPr>
            <a:spLocks noGrp="1"/>
          </p:cNvSpPr>
          <p:nvPr>
            <p:ph sz="quarter" idx="14"/>
          </p:nvPr>
        </p:nvSpPr>
        <p:spPr>
          <a:xfrm>
            <a:off x="3422650" y="136525"/>
            <a:ext cx="8367713" cy="6583680"/>
          </a:xfrm>
        </p:spPr>
        <p:txBody>
          <a:bodyPr>
            <a:normAutofit fontScale="85000" lnSpcReduction="20000"/>
          </a:bodyPr>
          <a:lstStyle/>
          <a:p>
            <a:pPr marL="0" indent="0" algn="l">
              <a:buNone/>
            </a:pPr>
            <a:endParaRPr lang="en-US" sz="1800" b="0" i="0" u="none" strike="noStrike" baseline="0" dirty="0">
              <a:solidFill>
                <a:srgbClr val="000000"/>
              </a:solidFill>
              <a:latin typeface="Calibri" panose="020F0502020204030204" pitchFamily="34" charset="0"/>
            </a:endParaRPr>
          </a:p>
          <a:p>
            <a:pPr marL="0" indent="0">
              <a:buNone/>
            </a:pPr>
            <a:r>
              <a:rPr lang="en-US" sz="2400" b="1" i="1" u="none" strike="noStrike" baseline="0" dirty="0">
                <a:solidFill>
                  <a:srgbClr val="000000"/>
                </a:solidFill>
                <a:latin typeface="Arial" panose="020B0604020202020204" pitchFamily="34" charset="0"/>
                <a:cs typeface="Arial" panose="020B0604020202020204" pitchFamily="34" charset="0"/>
              </a:rPr>
              <a:t>Trainings (</a:t>
            </a:r>
            <a:r>
              <a:rPr lang="en-US" sz="2400" b="1" i="1" u="none" strike="noStrike" baseline="0" dirty="0" err="1">
                <a:solidFill>
                  <a:srgbClr val="000000"/>
                </a:solidFill>
                <a:latin typeface="Arial" panose="020B0604020202020204" pitchFamily="34" charset="0"/>
                <a:cs typeface="Arial" panose="020B0604020202020204" pitchFamily="34" charset="0"/>
              </a:rPr>
              <a:t>con’t</a:t>
            </a:r>
            <a:r>
              <a:rPr lang="en-US" sz="2400" b="1" i="1" u="none" strike="noStrike" baseline="0" dirty="0">
                <a:solidFill>
                  <a:srgbClr val="000000"/>
                </a:solidFill>
                <a:latin typeface="Arial" panose="020B0604020202020204" pitchFamily="34" charset="0"/>
                <a:cs typeface="Arial" panose="020B0604020202020204" pitchFamily="34" charset="0"/>
              </a:rPr>
              <a:t>)</a:t>
            </a:r>
          </a:p>
          <a:p>
            <a:pPr marL="0" indent="0">
              <a:buNone/>
            </a:pPr>
            <a:r>
              <a:rPr lang="en-US" sz="2400" b="1" i="1" u="none" strike="noStrike" baseline="0" dirty="0">
                <a:solidFill>
                  <a:srgbClr val="000000"/>
                </a:solidFill>
                <a:latin typeface="Arial" panose="020B0604020202020204" pitchFamily="34" charset="0"/>
                <a:cs typeface="Arial" panose="020B0604020202020204" pitchFamily="34" charset="0"/>
              </a:rPr>
              <a:t>RHNTC - Required (Once During Employment) </a:t>
            </a:r>
            <a:endParaRPr lang="en-US" sz="2400" b="1" i="0" u="none" strike="noStrike" baseline="0" dirty="0">
              <a:solidFill>
                <a:srgbClr val="000000"/>
              </a:solidFill>
              <a:latin typeface="Arial" panose="020B0604020202020204" pitchFamily="34" charset="0"/>
              <a:cs typeface="Arial" panose="020B0604020202020204" pitchFamily="34" charset="0"/>
            </a:endParaRPr>
          </a:p>
          <a:p>
            <a:r>
              <a:rPr lang="en-US" sz="2400" b="0" i="0" u="none" strike="noStrike" baseline="0" dirty="0">
                <a:solidFill>
                  <a:srgbClr val="000000"/>
                </a:solidFill>
                <a:latin typeface="Arial" panose="020B0604020202020204" pitchFamily="34" charset="0"/>
                <a:cs typeface="Arial" panose="020B0604020202020204" pitchFamily="34" charset="0"/>
              </a:rPr>
              <a:t>1. Determining Your Client’s Need for Services and Discussing Reproductive Goals </a:t>
            </a:r>
          </a:p>
          <a:p>
            <a:r>
              <a:rPr lang="en-US" sz="2400" b="0" i="0" u="none" strike="noStrike" baseline="0" dirty="0">
                <a:solidFill>
                  <a:srgbClr val="000000"/>
                </a:solidFill>
                <a:latin typeface="Arial" panose="020B0604020202020204" pitchFamily="34" charset="0"/>
                <a:cs typeface="Arial" panose="020B0604020202020204" pitchFamily="34" charset="0"/>
              </a:rPr>
              <a:t>2. Support for Achieving a Health Pregnancy </a:t>
            </a:r>
          </a:p>
          <a:p>
            <a:r>
              <a:rPr lang="en-US" sz="2400" b="0" i="0" u="none" strike="noStrike" baseline="0" dirty="0">
                <a:solidFill>
                  <a:srgbClr val="000000"/>
                </a:solidFill>
                <a:latin typeface="Arial" panose="020B0604020202020204" pitchFamily="34" charset="0"/>
                <a:cs typeface="Arial" panose="020B0604020202020204" pitchFamily="34" charset="0"/>
              </a:rPr>
              <a:t>3. Sexually Transmitted Infections Services </a:t>
            </a:r>
          </a:p>
          <a:p>
            <a:r>
              <a:rPr lang="en-US" sz="2400" b="0" i="0" u="none" strike="noStrike" baseline="0" dirty="0">
                <a:solidFill>
                  <a:srgbClr val="000000"/>
                </a:solidFill>
                <a:latin typeface="Arial" panose="020B0604020202020204" pitchFamily="34" charset="0"/>
                <a:cs typeface="Arial" panose="020B0604020202020204" pitchFamily="34" charset="0"/>
              </a:rPr>
              <a:t>4. Contraceptive Counseling and Education </a:t>
            </a:r>
          </a:p>
          <a:p>
            <a:r>
              <a:rPr lang="en-US" sz="2400" b="0" i="0" u="none" strike="noStrike" baseline="0" dirty="0">
                <a:solidFill>
                  <a:srgbClr val="000000"/>
                </a:solidFill>
                <a:latin typeface="Arial" panose="020B0604020202020204" pitchFamily="34" charset="0"/>
                <a:cs typeface="Arial" panose="020B0604020202020204" pitchFamily="34" charset="0"/>
              </a:rPr>
              <a:t>5. Pregnancy Testing and Counseling </a:t>
            </a:r>
          </a:p>
          <a:p>
            <a:r>
              <a:rPr lang="en-US" sz="2400" b="0" i="0" u="none" strike="noStrike" baseline="0" dirty="0">
                <a:solidFill>
                  <a:srgbClr val="000000"/>
                </a:solidFill>
                <a:latin typeface="Arial" panose="020B0604020202020204" pitchFamily="34" charset="0"/>
                <a:cs typeface="Arial" panose="020B0604020202020204" pitchFamily="34" charset="0"/>
              </a:rPr>
              <a:t>6. The Family Planning Patient Experience: Skills to Improve Every Visit </a:t>
            </a:r>
          </a:p>
          <a:p>
            <a:pPr marL="0" indent="0" algn="just">
              <a:lnSpc>
                <a:spcPct val="120000"/>
              </a:lnSpc>
              <a:buNone/>
            </a:pPr>
            <a:r>
              <a:rPr lang="en-US" sz="2400" b="1" i="0" u="none" strike="noStrike" baseline="0" dirty="0">
                <a:latin typeface="Arial" panose="020B0604020202020204" pitchFamily="34" charset="0"/>
                <a:cs typeface="Arial" panose="020B0604020202020204" pitchFamily="34" charset="0"/>
              </a:rPr>
              <a:t>LCMS  (Learning Content Management System) a </a:t>
            </a:r>
            <a:r>
              <a:rPr lang="en-US" sz="2400" b="1" i="0" u="none" strike="noStrike" baseline="0" dirty="0">
                <a:solidFill>
                  <a:srgbClr val="000000"/>
                </a:solidFill>
                <a:latin typeface="Arial" panose="020B0604020202020204" pitchFamily="34" charset="0"/>
                <a:cs typeface="Arial" panose="020B0604020202020204" pitchFamily="34" charset="0"/>
              </a:rPr>
              <a:t>web – based ADPH system</a:t>
            </a:r>
            <a:endParaRPr lang="en-US" sz="2400" b="1" i="0" u="none" strike="noStrike" baseline="0" dirty="0">
              <a:latin typeface="Arial" panose="020B0604020202020204" pitchFamily="34" charset="0"/>
              <a:cs typeface="Arial" panose="020B0604020202020204" pitchFamily="34" charset="0"/>
            </a:endParaRPr>
          </a:p>
          <a:p>
            <a:pPr marL="0" indent="0" algn="just">
              <a:lnSpc>
                <a:spcPct val="120000"/>
              </a:lnSpc>
              <a:buNone/>
            </a:pPr>
            <a:r>
              <a:rPr lang="en-US" sz="2400" b="1" i="0" u="none" strike="noStrike" baseline="0" dirty="0">
                <a:latin typeface="Arial" panose="020B0604020202020204" pitchFamily="34" charset="0"/>
                <a:cs typeface="Arial" panose="020B0604020202020204" pitchFamily="34" charset="0"/>
              </a:rPr>
              <a:t> (Required once annually)</a:t>
            </a:r>
            <a:r>
              <a:rPr lang="en-US" sz="2400" b="0" i="0" u="none" strike="noStrike" baseline="0" dirty="0">
                <a:solidFill>
                  <a:srgbClr val="000000"/>
                </a:solidFill>
                <a:latin typeface="Arial" panose="020B0604020202020204" pitchFamily="34" charset="0"/>
                <a:cs typeface="Arial" panose="020B0604020202020204" pitchFamily="34" charset="0"/>
              </a:rPr>
              <a:t> 1. Mandated Reporter of Child Abuse and/or Neglect Training </a:t>
            </a:r>
            <a:endParaRPr lang="en-US" sz="2400" b="1" i="0" u="none" strike="noStrike" baseline="0" dirty="0">
              <a:solidFill>
                <a:srgbClr val="000000"/>
              </a:solidFill>
              <a:latin typeface="Arial" panose="020B0604020202020204" pitchFamily="34" charset="0"/>
              <a:cs typeface="Arial" panose="020B0604020202020204" pitchFamily="34" charset="0"/>
            </a:endParaRPr>
          </a:p>
          <a:p>
            <a:r>
              <a:rPr lang="en-US" sz="2400" b="0" i="0" u="none" strike="noStrike" baseline="0" dirty="0">
                <a:solidFill>
                  <a:srgbClr val="000000"/>
                </a:solidFill>
                <a:latin typeface="Arial" panose="020B0604020202020204" pitchFamily="34" charset="0"/>
                <a:cs typeface="Arial" panose="020B0604020202020204" pitchFamily="34" charset="0"/>
              </a:rPr>
              <a:t>2. 340B Program: The Essentials of Compliance </a:t>
            </a:r>
          </a:p>
          <a:p>
            <a:r>
              <a:rPr lang="en-US" sz="2400" b="0" i="0" u="none" strike="noStrike" baseline="0" dirty="0">
                <a:solidFill>
                  <a:srgbClr val="000000"/>
                </a:solidFill>
                <a:latin typeface="Arial" panose="020B0604020202020204" pitchFamily="34" charset="0"/>
                <a:cs typeface="Arial" panose="020B0604020202020204" pitchFamily="34" charset="0"/>
              </a:rPr>
              <a:t>3. HIPAA Basics </a:t>
            </a:r>
          </a:p>
          <a:p>
            <a:r>
              <a:rPr lang="en-US" sz="2400" b="0" i="0" u="none" strike="noStrike" baseline="0" dirty="0">
                <a:solidFill>
                  <a:srgbClr val="000000"/>
                </a:solidFill>
                <a:latin typeface="Arial" panose="020B0604020202020204" pitchFamily="34" charset="0"/>
                <a:cs typeface="Arial" panose="020B0604020202020204" pitchFamily="34" charset="0"/>
              </a:rPr>
              <a:t>4. Violence in the Workplace </a:t>
            </a:r>
          </a:p>
          <a:p>
            <a:endParaRPr lang="en-US" dirty="0"/>
          </a:p>
        </p:txBody>
      </p:sp>
      <p:sp>
        <p:nvSpPr>
          <p:cNvPr id="6" name="Slide Number Placeholder 5">
            <a:extLst>
              <a:ext uri="{FF2B5EF4-FFF2-40B4-BE49-F238E27FC236}">
                <a16:creationId xmlns:a16="http://schemas.microsoft.com/office/drawing/2014/main" id="{35880705-4025-5B9B-469F-C85B7CD630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1972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80FA-7076-F8E7-B90E-44DD86A7517A}"/>
              </a:ext>
            </a:extLst>
          </p:cNvPr>
          <p:cNvSpPr>
            <a:spLocks noGrp="1"/>
          </p:cNvSpPr>
          <p:nvPr>
            <p:ph type="title"/>
          </p:nvPr>
        </p:nvSpPr>
        <p:spPr>
          <a:xfrm>
            <a:off x="94891" y="996949"/>
            <a:ext cx="2621321" cy="2807299"/>
          </a:xfrm>
        </p:spPr>
        <p:txBody>
          <a:bodyPr>
            <a:normAutofit/>
          </a:bodyPr>
          <a:lstStyle/>
          <a:p>
            <a:pPr algn="ctr"/>
            <a:r>
              <a:rPr lang="en-US" sz="2000" dirty="0">
                <a:latin typeface="Arial" panose="020B0604020202020204" pitchFamily="34" charset="0"/>
                <a:cs typeface="Arial" panose="020B0604020202020204" pitchFamily="34" charset="0"/>
              </a:rPr>
              <a:t>   TITLE X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FPAR 2.0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DATA ELEMENTS</a:t>
            </a:r>
          </a:p>
        </p:txBody>
      </p:sp>
      <p:sp>
        <p:nvSpPr>
          <p:cNvPr id="4" name="Content Placeholder 3">
            <a:extLst>
              <a:ext uri="{FF2B5EF4-FFF2-40B4-BE49-F238E27FC236}">
                <a16:creationId xmlns:a16="http://schemas.microsoft.com/office/drawing/2014/main" id="{79F75B43-056C-32A3-7436-8B41FD5672C7}"/>
              </a:ext>
            </a:extLst>
          </p:cNvPr>
          <p:cNvSpPr>
            <a:spLocks noGrp="1"/>
          </p:cNvSpPr>
          <p:nvPr>
            <p:ph sz="quarter" idx="14"/>
          </p:nvPr>
        </p:nvSpPr>
        <p:spPr>
          <a:xfrm>
            <a:off x="3422650" y="136525"/>
            <a:ext cx="8367713" cy="6583680"/>
          </a:xfrm>
        </p:spPr>
        <p:txBody>
          <a:bodyPr>
            <a:normAutofit/>
          </a:bodyPr>
          <a:lstStyle/>
          <a:p>
            <a:pPr marL="0" indent="0">
              <a:buNone/>
            </a:pPr>
            <a:endParaRPr lang="en-US" sz="1800" b="0" i="0" u="none" strike="noStrike" baseline="0" dirty="0">
              <a:latin typeface="Times New Roman" panose="02020603050405020304" pitchFamily="18" charset="0"/>
            </a:endParaRPr>
          </a:p>
          <a:p>
            <a:pPr marR="1850"/>
            <a:r>
              <a:rPr lang="en-US" sz="2000" b="0" i="0" u="none" strike="noStrike" baseline="0" dirty="0">
                <a:latin typeface="Calibri" panose="020F0502020204030204" pitchFamily="34" charset="0"/>
              </a:rPr>
              <a:t>The Family Planning Annual Report (FPAR) 2.0 is the next iteration of </a:t>
            </a:r>
            <a:r>
              <a:rPr lang="en-US" sz="2000" dirty="0">
                <a:latin typeface="Calibri" panose="020F0502020204030204" pitchFamily="34" charset="0"/>
                <a:hlinkClick r:id="rId2">
                  <a:extLst>
                    <a:ext uri="{A12FA001-AC4F-418D-AE19-62706E023703}">
                      <ahyp:hlinkClr xmlns:ahyp="http://schemas.microsoft.com/office/drawing/2018/hyperlinkcolor" val="tx"/>
                    </a:ext>
                  </a:extLst>
                </a:hlinkClick>
              </a:rPr>
              <a:t>FPAR data reporting that will collect encounter- level data for Title X family planning agencies. FPAR 2.0 will allow for improved data collection, reporting, and analysis that will ultimately allow for more opportunities to improve service delivery. The current method of aggregate level FPAR 1.0 data reporting  ended December 31, 2022. Local agencies started collecting encounter-level data January 1, 2023, and it will be reported to the Office of Population Affairs (OPA) for the first time in February 2024.</a:t>
            </a:r>
            <a:endParaRPr lang="en-US" sz="2000" b="0" i="0" u="none" strike="noStrike" baseline="0" dirty="0">
              <a:latin typeface="Calibri" panose="020F0502020204030204" pitchFamily="34" charset="0"/>
              <a:hlinkClick r:id="rId2">
                <a:extLst>
                  <a:ext uri="{A12FA001-AC4F-418D-AE19-62706E023703}">
                    <ahyp:hlinkClr xmlns:ahyp="http://schemas.microsoft.com/office/drawing/2018/hyperlinkcolor" val="tx"/>
                  </a:ext>
                </a:extLst>
              </a:hlinkClick>
            </a:endParaRPr>
          </a:p>
          <a:p>
            <a:pPr marR="2650"/>
            <a:r>
              <a:rPr lang="en-US" sz="2000" b="0" i="0" u="none" strike="noStrike" baseline="0" dirty="0">
                <a:latin typeface="Calibri" panose="020F0502020204030204" pitchFamily="34" charset="0"/>
              </a:rPr>
              <a:t>For FPAR 2.0, </a:t>
            </a:r>
            <a:r>
              <a:rPr lang="en-US" sz="2000" dirty="0">
                <a:latin typeface="Calibri" panose="020F0502020204030204" pitchFamily="34" charset="0"/>
              </a:rPr>
              <a:t>only the Local Health Department-Health Service Analysis</a:t>
            </a:r>
            <a:r>
              <a:rPr lang="en-US" sz="2000" b="0" i="0" u="none" strike="noStrike" baseline="0" dirty="0">
                <a:latin typeface="Calibri" panose="020F0502020204030204" pitchFamily="34" charset="0"/>
              </a:rPr>
              <a:t> (LHD-HAS) system data will be used for reporting. Once in place, this process will streamline local agency reporting processes and eliminate extra steps.  </a:t>
            </a:r>
            <a:r>
              <a:rPr lang="en-US" sz="2000" b="0" i="0" u="none" strike="noStrike" baseline="0" dirty="0" err="1">
                <a:latin typeface="Calibri" panose="020F0502020204030204" pitchFamily="34" charset="0"/>
              </a:rPr>
              <a:t>CureMD</a:t>
            </a:r>
            <a:r>
              <a:rPr lang="en-US" sz="2000" b="0" i="0" u="none" strike="noStrike" baseline="0" dirty="0">
                <a:latin typeface="Calibri" panose="020F0502020204030204" pitchFamily="34" charset="0"/>
              </a:rPr>
              <a:t> has the interoperability to capture the data for reporting.</a:t>
            </a:r>
          </a:p>
          <a:p>
            <a:pPr marR="8090" algn="just"/>
            <a:r>
              <a:rPr lang="en-US" sz="2000" b="0" i="0" u="none" strike="noStrike" baseline="0" dirty="0">
                <a:latin typeface="Calibri" panose="020F0502020204030204" pitchFamily="34" charset="0"/>
              </a:rPr>
              <a:t>Below is a </a:t>
            </a:r>
            <a:r>
              <a:rPr lang="en-US" sz="2000" dirty="0">
                <a:latin typeface="Calibri" panose="020F0502020204030204" pitchFamily="34" charset="0"/>
              </a:rPr>
              <a:t>list</a:t>
            </a:r>
            <a:r>
              <a:rPr lang="en-US" sz="2000" b="0" i="0" u="none" strike="noStrike" baseline="0" dirty="0">
                <a:latin typeface="Calibri" panose="020F0502020204030204" pitchFamily="34" charset="0"/>
              </a:rPr>
              <a:t> with all the required data elements for FPAR 2.0, as well as a diagram showing the flow of data. Most of these elements are already part of clinic visits, captured in </a:t>
            </a:r>
            <a:r>
              <a:rPr lang="en-US" sz="2000" dirty="0">
                <a:latin typeface="Calibri" panose="020F0502020204030204" pitchFamily="34" charset="0"/>
              </a:rPr>
              <a:t>the</a:t>
            </a:r>
            <a:r>
              <a:rPr lang="en-US" sz="2000" b="0" i="0" u="none" strike="noStrike" baseline="0" dirty="0">
                <a:latin typeface="Calibri" panose="020F0502020204030204" pitchFamily="34" charset="0"/>
              </a:rPr>
              <a:t> Electronic Health Records (EHRs) and being reported to LHD-HSA. The items highlighted are either new questions or have been slightly revised.</a:t>
            </a:r>
          </a:p>
          <a:p>
            <a:endParaRPr lang="en-US" dirty="0"/>
          </a:p>
        </p:txBody>
      </p:sp>
      <p:sp>
        <p:nvSpPr>
          <p:cNvPr id="6" name="Slide Number Placeholder 5">
            <a:extLst>
              <a:ext uri="{FF2B5EF4-FFF2-40B4-BE49-F238E27FC236}">
                <a16:creationId xmlns:a16="http://schemas.microsoft.com/office/drawing/2014/main" id="{35880705-4025-5B9B-469F-C85B7CD630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81854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80FA-7076-F8E7-B90E-44DD86A7517A}"/>
              </a:ext>
            </a:extLst>
          </p:cNvPr>
          <p:cNvSpPr>
            <a:spLocks noGrp="1"/>
          </p:cNvSpPr>
          <p:nvPr>
            <p:ph type="title"/>
          </p:nvPr>
        </p:nvSpPr>
        <p:spPr>
          <a:xfrm>
            <a:off x="-291829" y="996949"/>
            <a:ext cx="3008042" cy="2807299"/>
          </a:xfrm>
        </p:spPr>
        <p:txBody>
          <a:bodyPr>
            <a:normAutofit/>
          </a:bodyPr>
          <a:lstStyle/>
          <a:p>
            <a:pPr algn="ctr"/>
            <a:r>
              <a:rPr lang="en-US" sz="2000" dirty="0">
                <a:latin typeface="Arial" panose="020B0604020202020204" pitchFamily="34" charset="0"/>
                <a:cs typeface="Arial" panose="020B0604020202020204" pitchFamily="34" charset="0"/>
              </a:rPr>
              <a:t>   TITLE X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FPAR 2.0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DATA ELEMENTS</a:t>
            </a:r>
          </a:p>
        </p:txBody>
      </p:sp>
      <p:sp>
        <p:nvSpPr>
          <p:cNvPr id="4" name="Content Placeholder 3">
            <a:extLst>
              <a:ext uri="{FF2B5EF4-FFF2-40B4-BE49-F238E27FC236}">
                <a16:creationId xmlns:a16="http://schemas.microsoft.com/office/drawing/2014/main" id="{79F75B43-056C-32A3-7436-8B41FD5672C7}"/>
              </a:ext>
            </a:extLst>
          </p:cNvPr>
          <p:cNvSpPr>
            <a:spLocks noGrp="1"/>
          </p:cNvSpPr>
          <p:nvPr>
            <p:ph sz="quarter" idx="14"/>
          </p:nvPr>
        </p:nvSpPr>
        <p:spPr>
          <a:xfrm>
            <a:off x="3422650" y="136525"/>
            <a:ext cx="8367713" cy="6583680"/>
          </a:xfrm>
        </p:spPr>
        <p:txBody>
          <a:bodyPr>
            <a:normAutofit lnSpcReduction="10000"/>
          </a:bodyPr>
          <a:lstStyle/>
          <a:p>
            <a:pPr marL="0" indent="0">
              <a:buNone/>
            </a:pPr>
            <a:r>
              <a:rPr lang="en-US" sz="2000" b="1" dirty="0">
                <a:latin typeface="Arial" panose="020B0604020202020204" pitchFamily="34" charset="0"/>
                <a:cs typeface="Arial" panose="020B0604020202020204" pitchFamily="34" charset="0"/>
              </a:rPr>
              <a:t>FAMILY PLANNING ANNUAL REPORT (FPAR) 2.0 DATA ELEMENTS</a:t>
            </a:r>
          </a:p>
          <a:p>
            <a:pPr marL="0" indent="0">
              <a:lnSpc>
                <a:spcPct val="100000"/>
              </a:lnSpc>
              <a:buNone/>
            </a:pPr>
            <a:r>
              <a:rPr lang="en-US" sz="1050" dirty="0">
                <a:latin typeface="Arial" panose="020B0604020202020204" pitchFamily="34" charset="0"/>
                <a:cs typeface="Arial" panose="020B0604020202020204" pitchFamily="34" charset="0"/>
              </a:rPr>
              <a:t>Facility Identifier 				*Counseling to achieve pregnancy was provided</a:t>
            </a:r>
          </a:p>
          <a:p>
            <a:pPr marL="0" indent="0">
              <a:lnSpc>
                <a:spcPct val="100000"/>
              </a:lnSpc>
              <a:buNone/>
            </a:pPr>
            <a:r>
              <a:rPr lang="en-US" sz="1050" dirty="0">
                <a:latin typeface="Arial" panose="020B0604020202020204" pitchFamily="34" charset="0"/>
                <a:cs typeface="Arial" panose="020B0604020202020204" pitchFamily="34" charset="0"/>
              </a:rPr>
              <a:t>Attending physician NPI Provider			 Systolic blood pressure</a:t>
            </a:r>
          </a:p>
          <a:p>
            <a:pPr marL="0" indent="0">
              <a:lnSpc>
                <a:spcPct val="100000"/>
              </a:lnSpc>
              <a:buNone/>
            </a:pPr>
            <a:r>
              <a:rPr lang="en-US" sz="1050" dirty="0">
                <a:latin typeface="Arial" panose="020B0604020202020204" pitchFamily="34" charset="0"/>
                <a:cs typeface="Arial" panose="020B0604020202020204" pitchFamily="34" charset="0"/>
              </a:rPr>
              <a:t>Provider Role  		                                  		  Diastolic blood pressure</a:t>
            </a:r>
          </a:p>
          <a:p>
            <a:pPr marL="0" indent="0">
              <a:lnSpc>
                <a:spcPct val="100000"/>
              </a:lnSpc>
              <a:buNone/>
            </a:pPr>
            <a:r>
              <a:rPr lang="en-US" sz="1050" dirty="0">
                <a:latin typeface="Arial" panose="020B0604020202020204" pitchFamily="34" charset="0"/>
                <a:cs typeface="Arial" panose="020B0604020202020204" pitchFamily="34" charset="0"/>
              </a:rPr>
              <a:t> Patient Identifier 				 Body Height</a:t>
            </a:r>
          </a:p>
          <a:p>
            <a:pPr marL="0" indent="0">
              <a:lnSpc>
                <a:spcPct val="100000"/>
              </a:lnSpc>
              <a:buNone/>
            </a:pPr>
            <a:r>
              <a:rPr lang="en-US" sz="1050" dirty="0">
                <a:latin typeface="Arial" panose="020B0604020202020204" pitchFamily="34" charset="0"/>
                <a:cs typeface="Arial" panose="020B0604020202020204" pitchFamily="34" charset="0"/>
              </a:rPr>
              <a:t>Visit Date					 Body weight</a:t>
            </a:r>
          </a:p>
          <a:p>
            <a:pPr marL="0" indent="0">
              <a:lnSpc>
                <a:spcPct val="100000"/>
              </a:lnSpc>
              <a:buNone/>
            </a:pPr>
            <a:r>
              <a:rPr lang="en-US" sz="1050" dirty="0">
                <a:latin typeface="Arial" panose="020B0604020202020204" pitchFamily="34" charset="0"/>
                <a:cs typeface="Arial" panose="020B0604020202020204" pitchFamily="34" charset="0"/>
              </a:rPr>
              <a:t>Birth Date					Tobacco smoking status</a:t>
            </a:r>
          </a:p>
          <a:p>
            <a:pPr marL="0" indent="0">
              <a:lnSpc>
                <a:spcPct val="100000"/>
              </a:lnSpc>
              <a:buNone/>
            </a:pPr>
            <a:r>
              <a:rPr lang="en-US" sz="1050" dirty="0">
                <a:latin typeface="Arial" panose="020B0604020202020204" pitchFamily="34" charset="0"/>
                <a:cs typeface="Arial" panose="020B0604020202020204" pitchFamily="34" charset="0"/>
              </a:rPr>
              <a:t> Sex					 Pap test formed at this visit</a:t>
            </a:r>
          </a:p>
          <a:p>
            <a:pPr marL="0" indent="0">
              <a:lnSpc>
                <a:spcPct val="100000"/>
              </a:lnSpc>
              <a:buNone/>
            </a:pPr>
            <a:r>
              <a:rPr lang="en-US" sz="1050" dirty="0">
                <a:latin typeface="Arial" panose="020B0604020202020204" pitchFamily="34" charset="0"/>
                <a:cs typeface="Arial" panose="020B0604020202020204" pitchFamily="34" charset="0"/>
              </a:rPr>
              <a:t>Limited English Proficiency				 Pap smear test result</a:t>
            </a:r>
          </a:p>
          <a:p>
            <a:pPr marL="0" indent="0">
              <a:lnSpc>
                <a:spcPct val="100000"/>
              </a:lnSpc>
              <a:buNone/>
            </a:pPr>
            <a:r>
              <a:rPr lang="en-US" sz="1050" dirty="0">
                <a:latin typeface="Arial" panose="020B0604020202020204" pitchFamily="34" charset="0"/>
                <a:cs typeface="Arial" panose="020B0604020202020204" pitchFamily="34" charset="0"/>
              </a:rPr>
              <a:t>Ethnicity         				 	*HPV test performed at this visit</a:t>
            </a:r>
          </a:p>
          <a:p>
            <a:pPr marL="0" indent="0">
              <a:lnSpc>
                <a:spcPct val="100000"/>
              </a:lnSpc>
              <a:buNone/>
            </a:pPr>
            <a:r>
              <a:rPr lang="en-US" sz="1050" dirty="0">
                <a:latin typeface="Arial" panose="020B0604020202020204" pitchFamily="34" charset="0"/>
                <a:cs typeface="Arial" panose="020B0604020202020204" pitchFamily="34" charset="0"/>
              </a:rPr>
              <a:t>Race					 *HPV test result</a:t>
            </a:r>
          </a:p>
          <a:p>
            <a:pPr marL="0" indent="0">
              <a:lnSpc>
                <a:spcPct val="100000"/>
              </a:lnSpc>
              <a:buNone/>
            </a:pPr>
            <a:r>
              <a:rPr lang="en-US" sz="1050" dirty="0">
                <a:latin typeface="Arial" panose="020B0604020202020204" pitchFamily="34" charset="0"/>
                <a:cs typeface="Arial" panose="020B0604020202020204" pitchFamily="34" charset="0"/>
              </a:rPr>
              <a:t>Annual Household Income		 		Chlamydia test performed at this visit	</a:t>
            </a:r>
          </a:p>
          <a:p>
            <a:pPr marL="0" indent="0">
              <a:lnSpc>
                <a:spcPct val="100000"/>
              </a:lnSpc>
              <a:buNone/>
            </a:pPr>
            <a:r>
              <a:rPr lang="en-US" sz="1050" dirty="0">
                <a:latin typeface="Arial" panose="020B0604020202020204" pitchFamily="34" charset="0"/>
                <a:cs typeface="Arial" panose="020B0604020202020204" pitchFamily="34" charset="0"/>
              </a:rPr>
              <a:t>Household size [#]				 *Chlamydia test result</a:t>
            </a:r>
          </a:p>
          <a:p>
            <a:pPr marL="0" indent="0">
              <a:lnSpc>
                <a:spcPct val="100000"/>
              </a:lnSpc>
              <a:buNone/>
            </a:pPr>
            <a:r>
              <a:rPr lang="en-US" sz="1050" dirty="0">
                <a:latin typeface="Arial" panose="020B0604020202020204" pitchFamily="34" charset="0"/>
                <a:cs typeface="Arial" panose="020B0604020202020204" pitchFamily="34" charset="0"/>
              </a:rPr>
              <a:t>Payer for visit  					 Gonorrhea test performed at this visit 	</a:t>
            </a:r>
          </a:p>
          <a:p>
            <a:pPr marL="0" indent="0">
              <a:lnSpc>
                <a:spcPct val="100000"/>
              </a:lnSpc>
              <a:buNone/>
            </a:pPr>
            <a:r>
              <a:rPr lang="en-US" sz="1050" dirty="0">
                <a:latin typeface="Arial" panose="020B0604020202020204" pitchFamily="34" charset="0"/>
                <a:cs typeface="Arial" panose="020B0604020202020204" pitchFamily="34" charset="0"/>
              </a:rPr>
              <a:t>Gender Identity			 		*Gonorrhea test result</a:t>
            </a:r>
          </a:p>
          <a:p>
            <a:pPr marL="0" indent="0">
              <a:lnSpc>
                <a:spcPct val="100000"/>
              </a:lnSpc>
              <a:buNone/>
            </a:pPr>
            <a:r>
              <a:rPr lang="en-US" sz="1050" dirty="0">
                <a:latin typeface="Arial" panose="020B0604020202020204" pitchFamily="34" charset="0"/>
                <a:cs typeface="Arial" panose="020B0604020202020204" pitchFamily="34" charset="0"/>
              </a:rPr>
              <a:t>Pregnancy Status				HIV test performed at this visit	 </a:t>
            </a:r>
          </a:p>
          <a:p>
            <a:pPr marL="0" indent="0">
              <a:lnSpc>
                <a:spcPct val="100000"/>
              </a:lnSpc>
              <a:buNone/>
            </a:pPr>
            <a:r>
              <a:rPr lang="en-US" sz="1050" dirty="0">
                <a:latin typeface="Arial" panose="020B0604020202020204" pitchFamily="34" charset="0"/>
                <a:cs typeface="Arial" panose="020B0604020202020204" pitchFamily="34" charset="0"/>
              </a:rPr>
              <a:t>Pregnancy Intention				*HIV test result	</a:t>
            </a:r>
          </a:p>
          <a:p>
            <a:pPr marL="0" indent="0">
              <a:lnSpc>
                <a:spcPct val="100000"/>
              </a:lnSpc>
              <a:buNone/>
            </a:pPr>
            <a:r>
              <a:rPr lang="en-US" sz="1050" dirty="0">
                <a:latin typeface="Arial" panose="020B0604020202020204" pitchFamily="34" charset="0"/>
                <a:cs typeface="Arial" panose="020B0604020202020204" pitchFamily="34" charset="0"/>
              </a:rPr>
              <a:t>*Contraceptive method at intake reported – at intake		Syphilis test permed at this visit</a:t>
            </a:r>
          </a:p>
          <a:p>
            <a:pPr marL="0" indent="0">
              <a:lnSpc>
                <a:spcPct val="100000"/>
              </a:lnSpc>
              <a:buNone/>
            </a:pPr>
            <a:r>
              <a:rPr lang="en-US" sz="1050" dirty="0">
                <a:latin typeface="Arial" panose="020B0604020202020204" pitchFamily="34" charset="0"/>
                <a:cs typeface="Arial" panose="020B0604020202020204" pitchFamily="34" charset="0"/>
              </a:rPr>
              <a:t>*Reason for no contraceptive method use Reported – at intake	 	*Syphilis test result</a:t>
            </a:r>
          </a:p>
          <a:p>
            <a:pPr marL="0" indent="0">
              <a:lnSpc>
                <a:spcPct val="100000"/>
              </a:lnSpc>
              <a:buNone/>
            </a:pPr>
            <a:r>
              <a:rPr lang="en-US" sz="1050" dirty="0">
                <a:latin typeface="Arial" panose="020B0604020202020204" pitchFamily="34" charset="0"/>
                <a:cs typeface="Arial" panose="020B0604020202020204" pitchFamily="34" charset="0"/>
              </a:rPr>
              <a:t>*Contraceptive method at exit reported – at exit 			*Do you want to talk about contraception or pregnancy				                             prevention during your visit today</a:t>
            </a:r>
          </a:p>
          <a:p>
            <a:pPr marL="0" indent="0">
              <a:lnSpc>
                <a:spcPct val="100000"/>
              </a:lnSpc>
              <a:buNone/>
            </a:pPr>
            <a:r>
              <a:rPr lang="en-US" sz="1050" dirty="0">
                <a:latin typeface="Arial" panose="020B0604020202020204" pitchFamily="34" charset="0"/>
                <a:cs typeface="Arial" panose="020B0604020202020204" pitchFamily="34" charset="0"/>
              </a:rPr>
              <a:t>*Reason for no contraceptive method use reported – at exit		*Sexual Orientation</a:t>
            </a:r>
          </a:p>
          <a:p>
            <a:pPr marL="0" indent="0">
              <a:lnSpc>
                <a:spcPct val="100000"/>
              </a:lnSpc>
              <a:buNone/>
            </a:pPr>
            <a:r>
              <a:rPr lang="en-US" sz="1050" dirty="0">
                <a:latin typeface="Arial" panose="020B0604020202020204" pitchFamily="34" charset="0"/>
                <a:cs typeface="Arial" panose="020B0604020202020204" pitchFamily="34" charset="0"/>
              </a:rPr>
              <a:t>*How contraceptive method was provided</a:t>
            </a:r>
          </a:p>
          <a:p>
            <a:pPr marL="0" indent="0">
              <a:lnSpc>
                <a:spcPct val="100000"/>
              </a:lnSpc>
              <a:buNone/>
            </a:pPr>
            <a:r>
              <a:rPr lang="en-US" sz="1050" dirty="0">
                <a:latin typeface="Arial" panose="020B0604020202020204" pitchFamily="34" charset="0"/>
                <a:cs typeface="Arial" panose="020B0604020202020204" pitchFamily="34" charset="0"/>
              </a:rPr>
              <a:t>*Contraceptive counseling was provided</a:t>
            </a:r>
          </a:p>
        </p:txBody>
      </p:sp>
      <p:sp>
        <p:nvSpPr>
          <p:cNvPr id="6" name="Slide Number Placeholder 5">
            <a:extLst>
              <a:ext uri="{FF2B5EF4-FFF2-40B4-BE49-F238E27FC236}">
                <a16:creationId xmlns:a16="http://schemas.microsoft.com/office/drawing/2014/main" id="{35880705-4025-5B9B-469F-C85B7CD630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9" name="Rectangle 4">
            <a:extLst>
              <a:ext uri="{FF2B5EF4-FFF2-40B4-BE49-F238E27FC236}">
                <a16:creationId xmlns:a16="http://schemas.microsoft.com/office/drawing/2014/main" id="{195F0E33-092C-9E76-38CD-7228041C14DF}"/>
              </a:ext>
            </a:extLst>
          </p:cNvPr>
          <p:cNvSpPr>
            <a:spLocks noChangeArrowheads="1"/>
          </p:cNvSpPr>
          <p:nvPr/>
        </p:nvSpPr>
        <p:spPr bwMode="auto">
          <a:xfrm>
            <a:off x="2697162" y="611188"/>
            <a:ext cx="17551441" cy="3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778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80FA-7076-F8E7-B90E-44DD86A7517A}"/>
              </a:ext>
            </a:extLst>
          </p:cNvPr>
          <p:cNvSpPr>
            <a:spLocks noGrp="1"/>
          </p:cNvSpPr>
          <p:nvPr>
            <p:ph type="title"/>
          </p:nvPr>
        </p:nvSpPr>
        <p:spPr>
          <a:xfrm>
            <a:off x="-291829" y="996949"/>
            <a:ext cx="3008042" cy="2807299"/>
          </a:xfrm>
        </p:spPr>
        <p:txBody>
          <a:bodyPr>
            <a:normAutofit/>
          </a:bodyPr>
          <a:lstStyle/>
          <a:p>
            <a:pPr algn="ctr"/>
            <a:r>
              <a:rPr lang="en-US" sz="2000" dirty="0">
                <a:latin typeface="Arial" panose="020B0604020202020204" pitchFamily="34" charset="0"/>
                <a:cs typeface="Arial" panose="020B0604020202020204" pitchFamily="34" charset="0"/>
              </a:rPr>
              <a:t>   TITLE X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FPAR 2.0</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DATA ELEMENTS</a:t>
            </a:r>
          </a:p>
        </p:txBody>
      </p:sp>
      <p:sp>
        <p:nvSpPr>
          <p:cNvPr id="4" name="Content Placeholder 3">
            <a:extLst>
              <a:ext uri="{FF2B5EF4-FFF2-40B4-BE49-F238E27FC236}">
                <a16:creationId xmlns:a16="http://schemas.microsoft.com/office/drawing/2014/main" id="{79F75B43-056C-32A3-7436-8B41FD5672C7}"/>
              </a:ext>
            </a:extLst>
          </p:cNvPr>
          <p:cNvSpPr>
            <a:spLocks noGrp="1"/>
          </p:cNvSpPr>
          <p:nvPr>
            <p:ph sz="quarter" idx="14"/>
          </p:nvPr>
        </p:nvSpPr>
        <p:spPr>
          <a:xfrm>
            <a:off x="3422650" y="136525"/>
            <a:ext cx="8367713" cy="6583680"/>
          </a:xfrm>
        </p:spPr>
        <p:txBody>
          <a:bodyPr>
            <a:normAutofit/>
          </a:bodyPr>
          <a:lstStyle/>
          <a:p>
            <a:endParaRPr lang="en-US" sz="1800" b="0" i="0" u="none" strike="noStrike" baseline="0" dirty="0">
              <a:latin typeface="Times New Roman" panose="02020603050405020304" pitchFamily="18" charset="0"/>
            </a:endParaRPr>
          </a:p>
          <a:p>
            <a:endParaRPr lang="en-US" sz="1800" b="0" i="0" u="none" strike="noStrike" baseline="0" dirty="0">
              <a:latin typeface="Times New Roman" panose="02020603050405020304" pitchFamily="18" charset="0"/>
            </a:endParaRPr>
          </a:p>
          <a:p>
            <a:endParaRPr lang="en-US" sz="1800" b="0" i="0" u="none" strike="noStrike" baseline="0" dirty="0">
              <a:latin typeface="Times New Roman" panose="02020603050405020304" pitchFamily="18" charset="0"/>
            </a:endParaRPr>
          </a:p>
          <a:p>
            <a:endParaRPr lang="en-US" sz="1800" b="0" i="0" u="none" strike="noStrike" baseline="0" dirty="0">
              <a:latin typeface="Times New Roman" panose="02020603050405020304" pitchFamily="18" charset="0"/>
            </a:endParaRPr>
          </a:p>
          <a:p>
            <a:endParaRPr lang="en-US" sz="1800" b="0" i="0" u="none" strike="noStrike" baseline="0" dirty="0">
              <a:latin typeface="Times New Roman" panose="02020603050405020304" pitchFamily="18" charset="0"/>
            </a:endParaRPr>
          </a:p>
          <a:p>
            <a:endParaRPr lang="en-US" sz="1800" b="0" i="0" u="none" strike="noStrike" baseline="0" dirty="0">
              <a:latin typeface="Times New Roman" panose="02020603050405020304" pitchFamily="18" charset="0"/>
            </a:endParaRPr>
          </a:p>
          <a:p>
            <a:pPr marL="0" indent="0">
              <a:lnSpc>
                <a:spcPct val="100000"/>
              </a:lnSpc>
              <a:buNone/>
            </a:pPr>
            <a:endParaRPr lang="en-US" sz="105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5880705-4025-5B9B-469F-C85B7CD630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9" name="Rectangle 4">
            <a:extLst>
              <a:ext uri="{FF2B5EF4-FFF2-40B4-BE49-F238E27FC236}">
                <a16:creationId xmlns:a16="http://schemas.microsoft.com/office/drawing/2014/main" id="{195F0E33-092C-9E76-38CD-7228041C14DF}"/>
              </a:ext>
            </a:extLst>
          </p:cNvPr>
          <p:cNvSpPr>
            <a:spLocks noChangeArrowheads="1"/>
          </p:cNvSpPr>
          <p:nvPr/>
        </p:nvSpPr>
        <p:spPr bwMode="auto">
          <a:xfrm>
            <a:off x="2697162" y="611188"/>
            <a:ext cx="17551441" cy="3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1B32D06D-3F08-872D-C559-6FFC03ACCA19}"/>
              </a:ext>
            </a:extLst>
          </p:cNvPr>
          <p:cNvPicPr>
            <a:picLocks noChangeAspect="1"/>
          </p:cNvPicPr>
          <p:nvPr/>
        </p:nvPicPr>
        <p:blipFill>
          <a:blip r:embed="rId2"/>
          <a:stretch>
            <a:fillRect/>
          </a:stretch>
        </p:blipFill>
        <p:spPr>
          <a:xfrm>
            <a:off x="3216085" y="135255"/>
            <a:ext cx="8682545" cy="6459855"/>
          </a:xfrm>
          <a:prstGeom prst="rect">
            <a:avLst/>
          </a:prstGeom>
        </p:spPr>
      </p:pic>
    </p:spTree>
    <p:extLst>
      <p:ext uri="{BB962C8B-B14F-4D97-AF65-F5344CB8AC3E}">
        <p14:creationId xmlns:p14="http://schemas.microsoft.com/office/powerpoint/2010/main" val="313898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BC9-3AE8-66AC-9E8B-C988A6CB3C2E}"/>
              </a:ext>
            </a:extLst>
          </p:cNvPr>
          <p:cNvSpPr>
            <a:spLocks noGrp="1"/>
          </p:cNvSpPr>
          <p:nvPr>
            <p:ph type="title"/>
          </p:nvPr>
        </p:nvSpPr>
        <p:spPr>
          <a:xfrm>
            <a:off x="108857" y="996950"/>
            <a:ext cx="2861558" cy="2240772"/>
          </a:xfrm>
        </p:spPr>
        <p:txBody>
          <a:bodyPr>
            <a:normAutofit/>
          </a:bodyPr>
          <a:lstStyle/>
          <a:p>
            <a:r>
              <a:rPr lang="en-US" sz="1600" dirty="0">
                <a:latin typeface="Arial" panose="020B0604020202020204" pitchFamily="34" charset="0"/>
                <a:cs typeface="Arial" panose="020B0604020202020204" pitchFamily="34" charset="0"/>
              </a:rPr>
              <a:t>ALABAMA BREAST &amp; CERVICAL  CANCER EARLY DETECTION PROGRAM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(ABCCEDP)</a:t>
            </a:r>
          </a:p>
        </p:txBody>
      </p:sp>
      <p:sp>
        <p:nvSpPr>
          <p:cNvPr id="4" name="Content Placeholder 3">
            <a:extLst>
              <a:ext uri="{FF2B5EF4-FFF2-40B4-BE49-F238E27FC236}">
                <a16:creationId xmlns:a16="http://schemas.microsoft.com/office/drawing/2014/main" id="{06207E17-010B-8FC7-6FC0-7386A252D3D0}"/>
              </a:ext>
            </a:extLst>
          </p:cNvPr>
          <p:cNvSpPr>
            <a:spLocks noGrp="1"/>
          </p:cNvSpPr>
          <p:nvPr>
            <p:ph sz="quarter" idx="14"/>
          </p:nvPr>
        </p:nvSpPr>
        <p:spPr>
          <a:xfrm>
            <a:off x="3163078" y="136525"/>
            <a:ext cx="8920065" cy="6583679"/>
          </a:xfrm>
        </p:spPr>
        <p:txBody>
          <a:bodyPr>
            <a:normAutofit fontScale="25000" lnSpcReduction="20000"/>
          </a:bodyPr>
          <a:lstStyle/>
          <a:p>
            <a:pPr marL="0" indent="0" algn="l">
              <a:buNone/>
            </a:pPr>
            <a:r>
              <a:rPr lang="en-US" sz="7400" b="1" i="0" dirty="0">
                <a:solidFill>
                  <a:srgbClr val="0C040B"/>
                </a:solidFill>
                <a:effectLst/>
                <a:latin typeface="Arial" panose="020B0604020202020204" pitchFamily="34" charset="0"/>
                <a:cs typeface="Arial" panose="020B0604020202020204" pitchFamily="34" charset="0"/>
              </a:rPr>
              <a:t>PURPOSE OF THE BREAST AND CERVICAL PROGRAM:</a:t>
            </a:r>
          </a:p>
          <a:p>
            <a:pPr marL="0" indent="0" algn="l">
              <a:buNone/>
            </a:pPr>
            <a:r>
              <a:rPr lang="en-US" sz="9600" b="0" i="0" dirty="0">
                <a:solidFill>
                  <a:srgbClr val="000000"/>
                </a:solidFill>
                <a:effectLst/>
                <a:latin typeface="Arial" panose="020B0604020202020204" pitchFamily="34" charset="0"/>
                <a:cs typeface="Arial" panose="020B0604020202020204" pitchFamily="34" charset="0"/>
              </a:rPr>
              <a:t>To improve access to breast and cervical cancer screening, Congress passed the </a:t>
            </a:r>
            <a:r>
              <a:rPr lang="en-US" sz="9600" b="0" i="0" u="sng" dirty="0">
                <a:solidFill>
                  <a:srgbClr val="075290"/>
                </a:solidFill>
                <a:effectLst/>
                <a:latin typeface="Arial" panose="020B0604020202020204" pitchFamily="34" charset="0"/>
                <a:cs typeface="Arial" panose="020B0604020202020204" pitchFamily="34" charset="0"/>
                <a:hlinkClick r:id="rId2"/>
              </a:rPr>
              <a:t>Breast and Cervical Cancer Mortality Prevention Act of 1990,</a:t>
            </a:r>
            <a:r>
              <a:rPr lang="en-US" sz="9600" b="0" i="0" dirty="0">
                <a:solidFill>
                  <a:srgbClr val="000000"/>
                </a:solidFill>
                <a:effectLst/>
                <a:latin typeface="Arial" panose="020B0604020202020204" pitchFamily="34" charset="0"/>
                <a:cs typeface="Arial" panose="020B0604020202020204" pitchFamily="34" charset="0"/>
              </a:rPr>
              <a:t> which directed CDC to create the National Breast and Cervical Cancer Early Detection Program (NBCCEDP). The NBCCEDP funds award recipients in all 50 states, the District of Columbia, 2 U.S. territories, 5 U.S.-Affiliated Pacific Islands, and 13 American Indian and Alaska Native tribes or tribal organizations.</a:t>
            </a:r>
            <a:endParaRPr lang="en-US" sz="9600" dirty="0">
              <a:solidFill>
                <a:srgbClr val="0C040B"/>
              </a:solidFill>
              <a:latin typeface="Arial" panose="020B0604020202020204" pitchFamily="34" charset="0"/>
              <a:cs typeface="Arial" panose="020B0604020202020204" pitchFamily="34" charset="0"/>
            </a:endParaRPr>
          </a:p>
          <a:p>
            <a:pPr marL="0" indent="0" algn="l">
              <a:buNone/>
            </a:pPr>
            <a:r>
              <a:rPr lang="en-US" sz="9600" b="0" i="0" dirty="0">
                <a:solidFill>
                  <a:srgbClr val="0C040B"/>
                </a:solidFill>
                <a:effectLst/>
                <a:latin typeface="Arial" panose="020B0604020202020204" pitchFamily="34" charset="0"/>
                <a:cs typeface="Arial" panose="020B0604020202020204" pitchFamily="34" charset="0"/>
              </a:rPr>
              <a:t>The Alabama Breast and Cervical Cancer Early Detection Program (ABCCEDP) provides free breast and cervical cancer screenings for women who meet the following criteria:</a:t>
            </a:r>
          </a:p>
          <a:p>
            <a:pPr marL="0" indent="0" algn="l">
              <a:buNone/>
            </a:pPr>
            <a:endParaRPr lang="en-US" sz="9600" b="1" dirty="0">
              <a:solidFill>
                <a:srgbClr val="0C040B"/>
              </a:solidFill>
              <a:latin typeface="Arial" panose="020B0604020202020204" pitchFamily="34" charset="0"/>
              <a:cs typeface="Arial" panose="020B0604020202020204" pitchFamily="34" charset="0"/>
            </a:endParaRPr>
          </a:p>
          <a:p>
            <a:pPr>
              <a:spcBef>
                <a:spcPts val="0"/>
              </a:spcBef>
              <a:spcAft>
                <a:spcPts val="70"/>
              </a:spcAft>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Women who live in Alabama with a household income at </a:t>
            </a:r>
          </a:p>
          <a:p>
            <a:pPr marL="0" marR="0" indent="0">
              <a:spcBef>
                <a:spcPts val="0"/>
              </a:spcBef>
              <a:spcAft>
                <a:spcPts val="70"/>
              </a:spcAft>
              <a:buNone/>
            </a:pPr>
            <a:r>
              <a:rPr lang="en-US" sz="9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 below 250% of the</a:t>
            </a:r>
            <a:r>
              <a:rPr lang="en-US" sz="9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Federal Poverty Level. </a:t>
            </a:r>
          </a:p>
          <a:p>
            <a:pPr>
              <a:spcBef>
                <a:spcPts val="0"/>
              </a:spcBef>
              <a:spcAft>
                <a:spcPts val="70"/>
              </a:spcAft>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Women who have no insurance or are underinsured. </a:t>
            </a:r>
          </a:p>
          <a:p>
            <a:pPr>
              <a:spcBef>
                <a:spcPts val="0"/>
              </a:spcBef>
            </a:pPr>
            <a:r>
              <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Women who meet the age and other eligibility requirements. </a:t>
            </a:r>
            <a:endParaRPr lang="en-US" sz="9600" b="1" dirty="0">
              <a:solidFill>
                <a:srgbClr val="0C040B"/>
              </a:solidFill>
              <a:latin typeface="Arial" panose="020B0604020202020204" pitchFamily="34" charset="0"/>
              <a:cs typeface="Arial" panose="020B0604020202020204" pitchFamily="34" charset="0"/>
            </a:endParaRPr>
          </a:p>
          <a:p>
            <a:pPr marL="0" marR="0">
              <a:spcBef>
                <a:spcPts val="0"/>
              </a:spcBef>
              <a:spcAft>
                <a:spcPts val="0"/>
              </a:spcAft>
            </a:pPr>
            <a:endPar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9600" dirty="0">
                <a:solidFill>
                  <a:srgbClr val="FFFFFF"/>
                </a:solidFill>
                <a:effectLst/>
                <a:latin typeface="Arial" panose="020B0604020202020204" pitchFamily="34" charset="0"/>
                <a:ea typeface="Calibri" panose="020F0502020204030204" pitchFamily="34" charset="0"/>
                <a:cs typeface="Arial" panose="020B0604020202020204" pitchFamily="34" charset="0"/>
              </a:rPr>
              <a:t>FREE CERVICAL CANCER SCREENING</a:t>
            </a:r>
            <a:endParaRPr lang="en-US" sz="9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endParaRPr lang="en-US" sz="6000" b="0" i="0" dirty="0">
              <a:solidFill>
                <a:srgbClr val="0C040B"/>
              </a:solidFill>
              <a:effectLst/>
              <a:latin typeface="Arial" panose="020B0604020202020204" pitchFamily="34" charset="0"/>
              <a:cs typeface="Arial" panose="020B0604020202020204" pitchFamily="34" charset="0"/>
            </a:endParaRPr>
          </a:p>
          <a:p>
            <a:endParaRPr lang="en-US" sz="6000" dirty="0">
              <a:latin typeface="Arial" panose="020B0604020202020204" pitchFamily="34" charset="0"/>
              <a:cs typeface="Arial" panose="020B0604020202020204" pitchFamily="34" charset="0"/>
            </a:endParaRPr>
          </a:p>
          <a:p>
            <a:endParaRPr lang="en-US" sz="37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E0CF0E8-13F9-9BD5-7A49-34782DAC1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210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BC9-3AE8-66AC-9E8B-C988A6CB3C2E}"/>
              </a:ext>
            </a:extLst>
          </p:cNvPr>
          <p:cNvSpPr>
            <a:spLocks noGrp="1"/>
          </p:cNvSpPr>
          <p:nvPr>
            <p:ph type="title"/>
          </p:nvPr>
        </p:nvSpPr>
        <p:spPr>
          <a:xfrm>
            <a:off x="108857" y="996950"/>
            <a:ext cx="2861558" cy="2240772"/>
          </a:xfrm>
        </p:spPr>
        <p:txBody>
          <a:bodyPr>
            <a:normAutofit/>
          </a:bodyPr>
          <a:lstStyle/>
          <a:p>
            <a:r>
              <a:rPr lang="en-US" sz="1600" dirty="0">
                <a:latin typeface="Arial" panose="020B0604020202020204" pitchFamily="34" charset="0"/>
                <a:cs typeface="Arial" panose="020B0604020202020204" pitchFamily="34" charset="0"/>
              </a:rPr>
              <a:t>ALABAMA BREAST &amp; CERVICAL  CANCER EARLY DETECTION PROGRAM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(ABCCEDP)</a:t>
            </a:r>
          </a:p>
        </p:txBody>
      </p:sp>
      <p:sp>
        <p:nvSpPr>
          <p:cNvPr id="4" name="Content Placeholder 3">
            <a:extLst>
              <a:ext uri="{FF2B5EF4-FFF2-40B4-BE49-F238E27FC236}">
                <a16:creationId xmlns:a16="http://schemas.microsoft.com/office/drawing/2014/main" id="{06207E17-010B-8FC7-6FC0-7386A252D3D0}"/>
              </a:ext>
            </a:extLst>
          </p:cNvPr>
          <p:cNvSpPr>
            <a:spLocks noGrp="1"/>
          </p:cNvSpPr>
          <p:nvPr>
            <p:ph sz="quarter" idx="14"/>
          </p:nvPr>
        </p:nvSpPr>
        <p:spPr>
          <a:xfrm>
            <a:off x="3163078" y="136525"/>
            <a:ext cx="8920065" cy="6583679"/>
          </a:xfrm>
        </p:spPr>
        <p:txBody>
          <a:bodyPr>
            <a:normAutofit lnSpcReduction="10000"/>
          </a:bodyPr>
          <a:lstStyle/>
          <a:p>
            <a:pPr marL="0" marR="0" indent="0">
              <a:spcBef>
                <a:spcPts val="0"/>
              </a:spcBef>
              <a:spcAft>
                <a:spcPts val="0"/>
              </a:spcAft>
              <a:buNone/>
            </a:pPr>
            <a:r>
              <a:rPr lang="en-US" dirty="0">
                <a:solidFill>
                  <a:srgbClr val="000000"/>
                </a:solidFill>
                <a:effectLst/>
                <a:latin typeface="Arial" panose="020B0604020202020204" pitchFamily="34" charset="0"/>
                <a:ea typeface="Calibri" panose="020F0502020204030204" pitchFamily="34" charset="0"/>
              </a:rPr>
              <a:t>ABCCEDP (CON’T)</a:t>
            </a:r>
            <a:endParaRPr lang="en-US"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    </a:t>
            </a:r>
            <a:r>
              <a:rPr lang="en-US" sz="1800" b="1" i="0" u="none" strike="noStrike" baseline="0" dirty="0">
                <a:solidFill>
                  <a:srgbClr val="000000"/>
                </a:solidFill>
                <a:latin typeface="Arial" panose="020B0604020202020204" pitchFamily="34" charset="0"/>
                <a:cs typeface="Arial" panose="020B0604020202020204" pitchFamily="34" charset="0"/>
              </a:rPr>
              <a:t>Screening Requirements:</a:t>
            </a:r>
          </a:p>
          <a:p>
            <a:r>
              <a:rPr lang="en-US" sz="1800" b="0" i="0" u="none" strike="noStrike" baseline="0" dirty="0">
                <a:solidFill>
                  <a:srgbClr val="000000"/>
                </a:solidFill>
                <a:latin typeface="Arial" panose="020B0604020202020204" pitchFamily="34" charset="0"/>
                <a:cs typeface="Arial" panose="020B0604020202020204" pitchFamily="34" charset="0"/>
              </a:rPr>
              <a:t>Determine eligibility based on income, age, and insurance status </a:t>
            </a:r>
          </a:p>
          <a:p>
            <a:r>
              <a:rPr lang="en-US" sz="1800" b="0" i="0" u="none" strike="noStrike" baseline="0" dirty="0">
                <a:solidFill>
                  <a:srgbClr val="000000"/>
                </a:solidFill>
                <a:latin typeface="Arial" panose="020B0604020202020204" pitchFamily="34" charset="0"/>
                <a:cs typeface="Arial" panose="020B0604020202020204" pitchFamily="34" charset="0"/>
              </a:rPr>
              <a:t>Complete the screening form (found on the ABCCEDP website) for each participant and submit to the appropriate Regional Coordinator along with billing or appropriate HCFA form </a:t>
            </a:r>
          </a:p>
          <a:p>
            <a:r>
              <a:rPr lang="en-US" sz="1800" b="0" i="0" u="none" strike="noStrike" baseline="0" dirty="0">
                <a:solidFill>
                  <a:srgbClr val="000000"/>
                </a:solidFill>
                <a:latin typeface="Arial" panose="020B0604020202020204" pitchFamily="34" charset="0"/>
                <a:cs typeface="Arial" panose="020B0604020202020204" pitchFamily="34" charset="0"/>
              </a:rPr>
              <a:t>Provide required screening and educational services </a:t>
            </a:r>
          </a:p>
          <a:p>
            <a:pPr marL="0" indent="0">
              <a:buNone/>
            </a:pPr>
            <a:r>
              <a:rPr lang="en-US" sz="1900" b="1" dirty="0">
                <a:latin typeface="Arial" panose="020B0604020202020204" pitchFamily="34" charset="0"/>
                <a:cs typeface="Arial" panose="020B0604020202020204" pitchFamily="34" charset="0"/>
              </a:rPr>
              <a:t>    Patient Education:</a:t>
            </a:r>
            <a:endParaRPr lang="en-US" sz="1900" b="0" i="0" u="none" strike="noStrike" baseline="0" dirty="0">
              <a:solidFill>
                <a:srgbClr val="000000"/>
              </a:solidFill>
              <a:latin typeface="Arial" panose="020B0604020202020204" pitchFamily="34" charset="0"/>
              <a:cs typeface="Arial" panose="020B0604020202020204" pitchFamily="34" charset="0"/>
            </a:endParaRPr>
          </a:p>
          <a:p>
            <a:r>
              <a:rPr lang="en-US" sz="1800" b="0" i="0" u="none" strike="noStrike" baseline="0" dirty="0">
                <a:solidFill>
                  <a:srgbClr val="000000"/>
                </a:solidFill>
                <a:latin typeface="Arial" panose="020B0604020202020204" pitchFamily="34" charset="0"/>
                <a:cs typeface="Arial" panose="020B0604020202020204" pitchFamily="34" charset="0"/>
              </a:rPr>
              <a:t> Providers are required to provide women with information and educational </a:t>
            </a:r>
            <a:r>
              <a:rPr lang="en-US" sz="1800" b="0" i="0" u="none" strike="noStrike" baseline="0" dirty="0" err="1">
                <a:solidFill>
                  <a:srgbClr val="000000"/>
                </a:solidFill>
                <a:latin typeface="Arial" panose="020B0604020202020204" pitchFamily="34" charset="0"/>
                <a:cs typeface="Arial" panose="020B0604020202020204" pitchFamily="34" charset="0"/>
              </a:rPr>
              <a:t>serviceson</a:t>
            </a:r>
            <a:r>
              <a:rPr lang="en-US" sz="1800" b="0" i="0" u="none" strike="noStrike" baseline="0" dirty="0">
                <a:solidFill>
                  <a:srgbClr val="000000"/>
                </a:solidFill>
                <a:latin typeface="Arial" panose="020B0604020202020204" pitchFamily="34" charset="0"/>
                <a:cs typeface="Arial" panose="020B0604020202020204" pitchFamily="34" charset="0"/>
              </a:rPr>
              <a:t> the early detection of breast and cervical cancer. The purpose of the education component is to provide women with the information necessary to: </a:t>
            </a:r>
          </a:p>
          <a:p>
            <a:r>
              <a:rPr lang="en-US" sz="1800" b="0" i="0" u="none" strike="noStrike" baseline="0" dirty="0">
                <a:solidFill>
                  <a:srgbClr val="000000"/>
                </a:solidFill>
                <a:latin typeface="Arial" panose="020B0604020202020204" pitchFamily="34" charset="0"/>
                <a:cs typeface="Arial" panose="020B0604020202020204" pitchFamily="34" charset="0"/>
              </a:rPr>
              <a:t>Understand the screening procedures used in the detection of breast and cervical cancer </a:t>
            </a:r>
          </a:p>
          <a:p>
            <a:r>
              <a:rPr lang="en-US" sz="1800" b="0" i="0" u="none" strike="noStrike" baseline="0" dirty="0">
                <a:solidFill>
                  <a:srgbClr val="000000"/>
                </a:solidFill>
                <a:latin typeface="Arial" panose="020B0604020202020204" pitchFamily="34" charset="0"/>
                <a:cs typeface="Arial" panose="020B0604020202020204" pitchFamily="34" charset="0"/>
              </a:rPr>
              <a:t>Motivate the participant to comply with recommended guidelines for screening as it relates to present appointment and future screening practices </a:t>
            </a:r>
          </a:p>
          <a:p>
            <a:pPr algn="l"/>
            <a:r>
              <a:rPr lang="en-US" sz="1800" b="0" i="0" u="none" strike="noStrike" baseline="0" dirty="0">
                <a:solidFill>
                  <a:srgbClr val="000000"/>
                </a:solidFill>
                <a:latin typeface="Arial" panose="020B0604020202020204" pitchFamily="34" charset="0"/>
                <a:cs typeface="Arial" panose="020B0604020202020204" pitchFamily="34" charset="0"/>
              </a:rPr>
              <a:t>Provide education and information appropriate for the participant’s age, lifestyle, educational level, and ability to understand. This instruction should be documented in the participant’s record and she should be allowed an opportunity to ask questions and verbalize her understanding of the educational information presented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endParaRPr lang="en-US" b="1" dirty="0"/>
          </a:p>
          <a:p>
            <a:endParaRPr lang="en-US" sz="8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E0CF0E8-13F9-9BD5-7A49-34782DAC1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7194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BC9-3AE8-66AC-9E8B-C988A6CB3C2E}"/>
              </a:ext>
            </a:extLst>
          </p:cNvPr>
          <p:cNvSpPr>
            <a:spLocks noGrp="1"/>
          </p:cNvSpPr>
          <p:nvPr>
            <p:ph type="title"/>
          </p:nvPr>
        </p:nvSpPr>
        <p:spPr>
          <a:xfrm>
            <a:off x="108857" y="996950"/>
            <a:ext cx="2861558" cy="2240772"/>
          </a:xfrm>
        </p:spPr>
        <p:txBody>
          <a:bodyPr>
            <a:normAutofit/>
          </a:bodyPr>
          <a:lstStyle/>
          <a:p>
            <a:r>
              <a:rPr lang="en-US" sz="1600" dirty="0">
                <a:latin typeface="Arial" panose="020B0604020202020204" pitchFamily="34" charset="0"/>
                <a:cs typeface="Arial" panose="020B0604020202020204" pitchFamily="34" charset="0"/>
              </a:rPr>
              <a:t>ALABAMA BREAST &amp; CERVICAL  CANCER EARLY DETECTION PROGRAM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(ABCCEDP)</a:t>
            </a:r>
          </a:p>
        </p:txBody>
      </p:sp>
      <p:sp>
        <p:nvSpPr>
          <p:cNvPr id="4" name="Content Placeholder 3">
            <a:extLst>
              <a:ext uri="{FF2B5EF4-FFF2-40B4-BE49-F238E27FC236}">
                <a16:creationId xmlns:a16="http://schemas.microsoft.com/office/drawing/2014/main" id="{06207E17-010B-8FC7-6FC0-7386A252D3D0}"/>
              </a:ext>
            </a:extLst>
          </p:cNvPr>
          <p:cNvSpPr>
            <a:spLocks noGrp="1"/>
          </p:cNvSpPr>
          <p:nvPr>
            <p:ph sz="quarter" idx="14"/>
          </p:nvPr>
        </p:nvSpPr>
        <p:spPr>
          <a:xfrm>
            <a:off x="3163078" y="136525"/>
            <a:ext cx="8920065" cy="6583679"/>
          </a:xfrm>
        </p:spPr>
        <p:txBody>
          <a:bodyPr>
            <a:normAutofit fontScale="92500" lnSpcReduction="20000"/>
          </a:bodyPr>
          <a:lstStyle/>
          <a:p>
            <a:pPr marL="0" indent="0">
              <a:buNone/>
            </a:pPr>
            <a:endParaRPr lang="en-US" sz="1200" b="0" i="0" u="none" strike="noStrike" baseline="0" dirty="0">
              <a:latin typeface="Avenir Next LT Pro Demi" panose="020B0604020202020204" pitchFamily="34" charset="0"/>
            </a:endParaRPr>
          </a:p>
          <a:p>
            <a:pPr marL="0" marR="116540" indent="0" algn="l">
              <a:buNone/>
            </a:pPr>
            <a:r>
              <a:rPr lang="en-US" b="0" i="0" strike="noStrike" baseline="0" dirty="0">
                <a:latin typeface="Arial" panose="020B0604020202020204" pitchFamily="34" charset="0"/>
                <a:cs typeface="Arial" panose="020B0604020202020204" pitchFamily="34" charset="0"/>
              </a:rPr>
              <a:t>ABCCEDP (CON’T)</a:t>
            </a:r>
          </a:p>
          <a:p>
            <a:pPr marL="0" marR="116540" indent="0" algn="l">
              <a:buNone/>
            </a:pPr>
            <a:r>
              <a:rPr lang="en-US" dirty="0">
                <a:latin typeface="Arial" panose="020B0604020202020204" pitchFamily="34" charset="0"/>
                <a:cs typeface="Arial" panose="020B0604020202020204" pitchFamily="34" charset="0"/>
              </a:rPr>
              <a:t>ADPH Senior NP’s are trained under one of our OB/GYN physician’s and have passed certification to perform colposcopies, can provide this service to patient’s meeting the criteria based on cervical screening results. Many of patients consider the health department their medical home. Transportation is also a barrier to healthcare for some of our patients.</a:t>
            </a:r>
          </a:p>
          <a:p>
            <a:pPr marL="0" marR="116540" indent="0" algn="l">
              <a:buNone/>
            </a:pPr>
            <a:r>
              <a:rPr lang="en-US" dirty="0">
                <a:latin typeface="Arial" panose="020B0604020202020204" pitchFamily="34" charset="0"/>
                <a:cs typeface="Arial" panose="020B0604020202020204" pitchFamily="34" charset="0"/>
              </a:rPr>
              <a:t>The ABCCEDP grant funds cover the cost for diagnosis and screening for individual's who meet the eligibility criteria.</a:t>
            </a:r>
          </a:p>
          <a:p>
            <a:pPr marL="0" marR="116540" indent="0" algn="l">
              <a:buNone/>
            </a:pPr>
            <a:r>
              <a:rPr lang="en-US" dirty="0">
                <a:latin typeface="Arial" panose="020B0604020202020204" pitchFamily="34" charset="0"/>
                <a:cs typeface="Arial" panose="020B0604020202020204" pitchFamily="34" charset="0"/>
              </a:rPr>
              <a:t>The ABCCEDP program has contract providers funded by the grant to provide diagnostic services (mammography, breast ultrasound, colposcopy, surgical or GYN consult, fine needle aspiration, breast biopsy)</a:t>
            </a:r>
          </a:p>
          <a:p>
            <a:pPr marL="0" marR="116540" indent="0" algn="l">
              <a:buNone/>
            </a:pPr>
            <a:r>
              <a:rPr lang="en-US" dirty="0">
                <a:latin typeface="Arial" panose="020B0604020202020204" pitchFamily="34" charset="0"/>
                <a:cs typeface="Arial" panose="020B0604020202020204" pitchFamily="34" charset="0"/>
              </a:rPr>
              <a:t>For individuals at or under the 250% of the FPL, they are referred to the ABCCEDP Nurse Coordinator to enroll for Full Alabama Medicaid for additional needed  services such as surgical and oncology treatment.</a:t>
            </a:r>
            <a:endParaRPr lang="en-US" b="0" i="0" strike="noStrike" baseline="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E0CF0E8-13F9-9BD5-7A49-34782DAC1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41401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BC9-3AE8-66AC-9E8B-C988A6CB3C2E}"/>
              </a:ext>
            </a:extLst>
          </p:cNvPr>
          <p:cNvSpPr>
            <a:spLocks noGrp="1"/>
          </p:cNvSpPr>
          <p:nvPr>
            <p:ph type="title"/>
          </p:nvPr>
        </p:nvSpPr>
        <p:spPr>
          <a:xfrm>
            <a:off x="108857" y="996950"/>
            <a:ext cx="2861558" cy="2240772"/>
          </a:xfrm>
        </p:spPr>
        <p:txBody>
          <a:bodyPr>
            <a:normAutofit/>
          </a:bodyPr>
          <a:lstStyle/>
          <a:p>
            <a:r>
              <a:rPr lang="en-US" sz="1600" dirty="0">
                <a:latin typeface="Arial" panose="020B0604020202020204" pitchFamily="34" charset="0"/>
                <a:cs typeface="Arial" panose="020B0604020202020204" pitchFamily="34" charset="0"/>
              </a:rPr>
              <a:t>ALABAMA BREAST &amp; CERVICAL  CANCER EARLY DETECTION PROGRAM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(ABCCEDP)</a:t>
            </a:r>
          </a:p>
        </p:txBody>
      </p:sp>
      <p:sp>
        <p:nvSpPr>
          <p:cNvPr id="4" name="Content Placeholder 3">
            <a:extLst>
              <a:ext uri="{FF2B5EF4-FFF2-40B4-BE49-F238E27FC236}">
                <a16:creationId xmlns:a16="http://schemas.microsoft.com/office/drawing/2014/main" id="{06207E17-010B-8FC7-6FC0-7386A252D3D0}"/>
              </a:ext>
            </a:extLst>
          </p:cNvPr>
          <p:cNvSpPr>
            <a:spLocks noGrp="1"/>
          </p:cNvSpPr>
          <p:nvPr>
            <p:ph sz="quarter" idx="14"/>
          </p:nvPr>
        </p:nvSpPr>
        <p:spPr>
          <a:xfrm>
            <a:off x="3163078" y="136525"/>
            <a:ext cx="8920065" cy="6583679"/>
          </a:xfrm>
        </p:spPr>
        <p:txBody>
          <a:bodyPr>
            <a:normAutofit/>
          </a:bodyPr>
          <a:lstStyle/>
          <a:p>
            <a:pPr marL="0" indent="0">
              <a:buNone/>
            </a:pPr>
            <a:endParaRPr lang="en-US" sz="1200" b="0" i="0" u="none" strike="noStrike" baseline="0" dirty="0">
              <a:latin typeface="Avenir Next LT Pro Demi" panose="020B0604020202020204" pitchFamily="34" charset="0"/>
            </a:endParaRPr>
          </a:p>
          <a:p>
            <a:pPr marL="0" marR="116540" indent="0" algn="l">
              <a:buNone/>
            </a:pPr>
            <a:r>
              <a:rPr lang="en-US" b="0" i="0" strike="noStrike" baseline="0" dirty="0">
                <a:latin typeface="Arial" panose="020B0604020202020204" pitchFamily="34" charset="0"/>
                <a:cs typeface="Arial" panose="020B0604020202020204" pitchFamily="34" charset="0"/>
              </a:rPr>
              <a:t>ABCCEDP (CON’T)</a:t>
            </a:r>
          </a:p>
          <a:p>
            <a:pPr marL="0" indent="0">
              <a:buNone/>
            </a:pPr>
            <a:r>
              <a:rPr lang="en-US" sz="2000" b="1" i="0" u="none" strike="noStrike" baseline="0" dirty="0">
                <a:solidFill>
                  <a:srgbClr val="000000"/>
                </a:solidFill>
                <a:latin typeface="Arial" panose="020B0604020202020204" pitchFamily="34" charset="0"/>
              </a:rPr>
              <a:t>Tracking and Follow-Up:</a:t>
            </a:r>
          </a:p>
          <a:p>
            <a:pPr>
              <a:lnSpc>
                <a:spcPct val="100000"/>
              </a:lnSpc>
            </a:pPr>
            <a:r>
              <a:rPr lang="en-US" b="0" i="0" u="none" strike="noStrike" baseline="0" dirty="0">
                <a:solidFill>
                  <a:srgbClr val="000000"/>
                </a:solidFill>
                <a:latin typeface="Arial" panose="020B0604020202020204" pitchFamily="34" charset="0"/>
              </a:rPr>
              <a:t>Each health care provider and facility must: </a:t>
            </a:r>
          </a:p>
          <a:p>
            <a:pPr>
              <a:lnSpc>
                <a:spcPct val="100000"/>
              </a:lnSpc>
            </a:pPr>
            <a:r>
              <a:rPr lang="en-US" b="0" i="0" u="none" strike="noStrike" baseline="0" dirty="0">
                <a:solidFill>
                  <a:srgbClr val="000000"/>
                </a:solidFill>
                <a:latin typeface="Arial" panose="020B0604020202020204" pitchFamily="34" charset="0"/>
              </a:rPr>
              <a:t> Utilize a tracking protocol that assures effective communications with the participant,  health care providers, and laboratory personnel </a:t>
            </a:r>
          </a:p>
          <a:p>
            <a:pPr>
              <a:lnSpc>
                <a:spcPct val="100000"/>
              </a:lnSpc>
            </a:pPr>
            <a:r>
              <a:rPr lang="en-US" b="0" i="0" u="none" strike="noStrike" baseline="0" dirty="0">
                <a:solidFill>
                  <a:srgbClr val="000000"/>
                </a:solidFill>
                <a:latin typeface="Arial" panose="020B0604020202020204" pitchFamily="34" charset="0"/>
              </a:rPr>
              <a:t> Maintain a record of Pap tests, HPV testing, and mammograms done to ensure  results are received in a timely manner </a:t>
            </a:r>
          </a:p>
          <a:p>
            <a:pPr>
              <a:lnSpc>
                <a:spcPct val="100000"/>
              </a:lnSpc>
            </a:pPr>
            <a:r>
              <a:rPr lang="en-US" b="0" i="0" u="none" strike="noStrike" baseline="0" dirty="0">
                <a:solidFill>
                  <a:srgbClr val="000000"/>
                </a:solidFill>
                <a:latin typeface="Arial" panose="020B0604020202020204" pitchFamily="34" charset="0"/>
              </a:rPr>
              <a:t>Address barriers that cause difficulty with recommended follow-up</a:t>
            </a:r>
          </a:p>
          <a:p>
            <a:pPr>
              <a:lnSpc>
                <a:spcPct val="100000"/>
              </a:lnSpc>
            </a:pPr>
            <a:r>
              <a:rPr lang="en-US" b="0" i="0" u="none" strike="noStrike" baseline="0" dirty="0">
                <a:solidFill>
                  <a:srgbClr val="000000"/>
                </a:solidFill>
                <a:latin typeface="Arial" panose="020B0604020202020204" pitchFamily="34" charset="0"/>
              </a:rPr>
              <a:t>Facilitate proper follow-up for women with abnormal screening results, as well as annual re-screen </a:t>
            </a:r>
          </a:p>
          <a:p>
            <a:pPr>
              <a:lnSpc>
                <a:spcPct val="100000"/>
              </a:lnSpc>
            </a:pPr>
            <a:r>
              <a:rPr lang="en-US" b="0" i="0" u="none" strike="noStrike" baseline="0" dirty="0">
                <a:solidFill>
                  <a:srgbClr val="000000"/>
                </a:solidFill>
                <a:latin typeface="Arial" panose="020B0604020202020204" pitchFamily="34" charset="0"/>
              </a:rPr>
              <a:t>Maintain a screening system to notify women as screenings are due </a:t>
            </a:r>
          </a:p>
          <a:p>
            <a:pPr>
              <a:lnSpc>
                <a:spcPct val="100000"/>
              </a:lnSpc>
            </a:pPr>
            <a:endParaRPr lang="en-US" b="0" i="0" u="none" strike="noStrike" baseline="0" dirty="0">
              <a:solidFill>
                <a:srgbClr val="000000"/>
              </a:solidFill>
              <a:latin typeface="Arial" panose="020B0604020202020204" pitchFamily="34" charset="0"/>
            </a:endParaRPr>
          </a:p>
          <a:p>
            <a:pPr marL="0" marR="116540" indent="0" algn="l">
              <a:buNone/>
            </a:pPr>
            <a:endParaRPr lang="en-US" b="0" i="0" strike="noStrike" baseline="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E0CF0E8-13F9-9BD5-7A49-34782DAC1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7296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BC9-3AE8-66AC-9E8B-C988A6CB3C2E}"/>
              </a:ext>
            </a:extLst>
          </p:cNvPr>
          <p:cNvSpPr>
            <a:spLocks noGrp="1"/>
          </p:cNvSpPr>
          <p:nvPr>
            <p:ph type="title"/>
          </p:nvPr>
        </p:nvSpPr>
        <p:spPr>
          <a:xfrm>
            <a:off x="108857" y="996950"/>
            <a:ext cx="2861558" cy="2240772"/>
          </a:xfrm>
        </p:spPr>
        <p:txBody>
          <a:bodyPr>
            <a:normAutofit/>
          </a:bodyPr>
          <a:lstStyle/>
          <a:p>
            <a:r>
              <a:rPr lang="en-US" sz="1600" dirty="0">
                <a:latin typeface="Arial" panose="020B0604020202020204" pitchFamily="34" charset="0"/>
                <a:cs typeface="Arial" panose="020B0604020202020204" pitchFamily="34" charset="0"/>
              </a:rPr>
              <a:t>ALABAMA BREAST &amp; CERVICAL  CANCER EARLY DETECTION PROGRAM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(ABCCEDP)</a:t>
            </a:r>
          </a:p>
        </p:txBody>
      </p:sp>
      <p:sp>
        <p:nvSpPr>
          <p:cNvPr id="4" name="Content Placeholder 3">
            <a:extLst>
              <a:ext uri="{FF2B5EF4-FFF2-40B4-BE49-F238E27FC236}">
                <a16:creationId xmlns:a16="http://schemas.microsoft.com/office/drawing/2014/main" id="{06207E17-010B-8FC7-6FC0-7386A252D3D0}"/>
              </a:ext>
            </a:extLst>
          </p:cNvPr>
          <p:cNvSpPr>
            <a:spLocks noGrp="1"/>
          </p:cNvSpPr>
          <p:nvPr>
            <p:ph sz="quarter" idx="14"/>
          </p:nvPr>
        </p:nvSpPr>
        <p:spPr>
          <a:xfrm>
            <a:off x="3163078" y="136525"/>
            <a:ext cx="8920065" cy="6583679"/>
          </a:xfrm>
        </p:spPr>
        <p:txBody>
          <a:bodyPr>
            <a:normAutofit/>
          </a:bodyPr>
          <a:lstStyle/>
          <a:p>
            <a:pPr marL="0" indent="0">
              <a:buNone/>
            </a:pPr>
            <a:endParaRPr lang="en-US" sz="1200" b="0" i="0" u="none" strike="noStrike" baseline="0" dirty="0">
              <a:latin typeface="Avenir Next LT Pro Demi" panose="020B0604020202020204" pitchFamily="34" charset="0"/>
            </a:endParaRPr>
          </a:p>
          <a:p>
            <a:pPr marL="0" marR="116540" indent="0" algn="l">
              <a:buNone/>
            </a:pPr>
            <a:r>
              <a:rPr lang="en-US" b="0" i="0" strike="noStrike" baseline="0" dirty="0">
                <a:latin typeface="Arial" panose="020B0604020202020204" pitchFamily="34" charset="0"/>
                <a:cs typeface="Arial" panose="020B0604020202020204" pitchFamily="34" charset="0"/>
              </a:rPr>
              <a:t>ABCCEDP (CON’T)</a:t>
            </a:r>
          </a:p>
          <a:p>
            <a:pPr marL="0" indent="0">
              <a:buNone/>
            </a:pPr>
            <a:r>
              <a:rPr lang="en-US" sz="1800" b="1" i="0" u="none" strike="noStrike" baseline="0" dirty="0">
                <a:solidFill>
                  <a:srgbClr val="000000"/>
                </a:solidFill>
                <a:latin typeface="Arial" panose="020B0604020202020204" pitchFamily="34" charset="0"/>
              </a:rPr>
              <a:t>Missed Abnormal Follow-up Appointments:</a:t>
            </a:r>
          </a:p>
          <a:p>
            <a:r>
              <a:rPr lang="en-US" sz="1800" b="0" i="0" u="none" strike="noStrike" baseline="0" dirty="0">
                <a:solidFill>
                  <a:srgbClr val="000000"/>
                </a:solidFill>
                <a:latin typeface="Arial" panose="020B0604020202020204" pitchFamily="34" charset="0"/>
              </a:rPr>
              <a:t>Providers </a:t>
            </a:r>
            <a:r>
              <a:rPr lang="en-US" sz="1800" b="1" i="0" u="none" strike="noStrike" baseline="0" dirty="0">
                <a:solidFill>
                  <a:srgbClr val="000000"/>
                </a:solidFill>
                <a:latin typeface="Arial" panose="020B0604020202020204" pitchFamily="34" charset="0"/>
              </a:rPr>
              <a:t>must </a:t>
            </a:r>
            <a:r>
              <a:rPr lang="en-US" sz="1800" b="0" i="0" u="none" strike="noStrike" baseline="0" dirty="0">
                <a:solidFill>
                  <a:srgbClr val="000000"/>
                </a:solidFill>
                <a:latin typeface="Arial" panose="020B0604020202020204" pitchFamily="34" charset="0"/>
              </a:rPr>
              <a:t>contact the participant for missed appointments for diagnostic or treatment procedures. These should begin with a phone call, then a letter or post card, and finally a certified letter. This would usually occur over a 30-60 day time period </a:t>
            </a:r>
          </a:p>
          <a:p>
            <a:r>
              <a:rPr lang="en-US" sz="1800" b="0" i="0" u="none" strike="noStrike" baseline="0" dirty="0">
                <a:solidFill>
                  <a:srgbClr val="000000"/>
                </a:solidFill>
                <a:latin typeface="Arial" panose="020B0604020202020204" pitchFamily="34" charset="0"/>
              </a:rPr>
              <a:t>If after two months from the abnormal screening results, the participant does not respond to </a:t>
            </a:r>
            <a:r>
              <a:rPr lang="en-US" sz="1800" b="1" i="0" u="none" strike="noStrike" baseline="0" dirty="0">
                <a:solidFill>
                  <a:srgbClr val="000000"/>
                </a:solidFill>
                <a:latin typeface="Arial" panose="020B0604020202020204" pitchFamily="34" charset="0"/>
              </a:rPr>
              <a:t>documented </a:t>
            </a:r>
            <a:r>
              <a:rPr lang="en-US" sz="1800" b="0" i="0" u="none" strike="noStrike" baseline="0" dirty="0">
                <a:solidFill>
                  <a:srgbClr val="000000"/>
                </a:solidFill>
                <a:latin typeface="Arial" panose="020B0604020202020204" pitchFamily="34" charset="0"/>
              </a:rPr>
              <a:t>repeated phone contacts and/or a certified letter to schedule additional diagnostic procedures, the work-up disposition will be entered in the ABCCEDP data system as one of the following: </a:t>
            </a:r>
          </a:p>
          <a:p>
            <a:pPr marL="0" indent="0">
              <a:buNone/>
            </a:pPr>
            <a:r>
              <a:rPr lang="en-US" sz="1800" b="1"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 Lost to follow-up </a:t>
            </a:r>
            <a:r>
              <a:rPr lang="en-US" sz="1800" b="0" i="0" u="none" strike="noStrike" baseline="0" dirty="0">
                <a:solidFill>
                  <a:srgbClr val="000000"/>
                </a:solidFill>
                <a:latin typeface="Arial" panose="020B0604020202020204" pitchFamily="34" charset="0"/>
              </a:rPr>
              <a:t>- if the participant cannot be contacted via phone, post card,</a:t>
            </a:r>
          </a:p>
          <a:p>
            <a:pPr marL="0" indent="0">
              <a:buNone/>
            </a:pPr>
            <a:r>
              <a:rPr lang="en-US" sz="180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 or certified letter </a:t>
            </a:r>
          </a:p>
          <a:p>
            <a:pPr marL="0" indent="0">
              <a:buNone/>
            </a:pPr>
            <a:r>
              <a:rPr lang="en-US" sz="1800" b="1" i="0" u="none" strike="noStrike" baseline="0" dirty="0">
                <a:solidFill>
                  <a:srgbClr val="000000"/>
                </a:solidFill>
                <a:latin typeface="Arial" panose="020B0604020202020204" pitchFamily="34" charset="0"/>
              </a:rPr>
              <a:t>        Work-up refused </a:t>
            </a:r>
            <a:r>
              <a:rPr lang="en-US" sz="1800" b="0" i="0" u="none" strike="noStrike" baseline="0" dirty="0">
                <a:solidFill>
                  <a:srgbClr val="000000"/>
                </a:solidFill>
                <a:latin typeface="Arial" panose="020B0604020202020204" pitchFamily="34" charset="0"/>
              </a:rPr>
              <a:t>- if the participant refuses additional diagnostic tests or does</a:t>
            </a:r>
          </a:p>
          <a:p>
            <a:pPr marL="0" indent="0">
              <a:buNone/>
            </a:pPr>
            <a:r>
              <a:rPr lang="en-US" sz="180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 not  show twice for scheduled follow-up appointments </a:t>
            </a:r>
          </a:p>
          <a:p>
            <a:pPr marL="0" indent="0">
              <a:buNone/>
            </a:pPr>
            <a:r>
              <a:rPr lang="en-US" sz="1800" dirty="0">
                <a:solidFill>
                  <a:srgbClr val="000000"/>
                </a:solidFill>
                <a:latin typeface="Courier New" panose="02070309020205020404" pitchFamily="49" charset="0"/>
              </a:rPr>
              <a:t>   </a:t>
            </a:r>
            <a:r>
              <a:rPr lang="en-US" sz="1800" b="0" i="0" u="none" strike="noStrike" baseline="0" dirty="0">
                <a:solidFill>
                  <a:srgbClr val="000000"/>
                </a:solidFill>
                <a:latin typeface="Arial" panose="020B0604020202020204" pitchFamily="34" charset="0"/>
              </a:rPr>
              <a:t>The screening cycle will be closed at that time. A participant lost to previous </a:t>
            </a:r>
          </a:p>
          <a:p>
            <a:pPr marL="0" indent="0">
              <a:buNone/>
            </a:pPr>
            <a:r>
              <a:rPr lang="en-US" sz="180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follow- up attempts shall not be denied future screening services</a:t>
            </a:r>
          </a:p>
          <a:p>
            <a:pPr marL="0" marR="116540" indent="0" algn="l">
              <a:buNone/>
            </a:pPr>
            <a:endParaRPr lang="en-US" b="0" i="0" strike="noStrike" baseline="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E0CF0E8-13F9-9BD5-7A49-34782DAC1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09489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496111" y="2709333"/>
            <a:ext cx="3245161" cy="719666"/>
          </a:xfrm>
        </p:spPr>
        <p:txBody>
          <a:bodyPr>
            <a:noAutofit/>
          </a:bodyPr>
          <a:lstStyle/>
          <a:p>
            <a:endParaRPr lang="en-US" dirty="0"/>
          </a:p>
        </p:txBody>
      </p:sp>
      <p:sp>
        <p:nvSpPr>
          <p:cNvPr id="20" name="Footer Placeholder 19">
            <a:extLst>
              <a:ext uri="{FF2B5EF4-FFF2-40B4-BE49-F238E27FC236}">
                <a16:creationId xmlns:a16="http://schemas.microsoft.com/office/drawing/2014/main" id="{6DB8AAF6-0D0C-4F4F-A10E-6A66E4A7BEC3}"/>
              </a:ext>
            </a:extLst>
          </p:cNvPr>
          <p:cNvSpPr>
            <a:spLocks noGrp="1"/>
          </p:cNvSpPr>
          <p:nvPr>
            <p:ph type="ftr" sz="quarter" idx="11"/>
          </p:nvPr>
        </p:nvSpPr>
        <p:spPr>
          <a:xfrm>
            <a:off x="199277" y="6356350"/>
            <a:ext cx="3749040" cy="365125"/>
          </a:xfrm>
        </p:spPr>
        <p:txBody>
          <a:bodyPr/>
          <a:lstStyle/>
          <a:p>
            <a:endParaRPr lang="en-US" dirty="0"/>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103518"/>
            <a:ext cx="4076700" cy="3429000"/>
          </a:xfrm>
        </p:spPr>
      </p:pic>
      <p:pic>
        <p:nvPicPr>
          <p:cNvPr id="44" name="Picture Placeholder 43" descr="A picture containing mountain, sky, nature, outdoor">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1" y="3428999"/>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267200" y="136526"/>
            <a:ext cx="7729728" cy="3999248"/>
          </a:xfrm>
        </p:spPr>
        <p:txBody>
          <a:bodyPr>
            <a:noAutofit/>
          </a:bodyPr>
          <a:lstStyle/>
          <a:p>
            <a:r>
              <a:rPr lang="en-US" sz="3600" dirty="0">
                <a:latin typeface="Arial" panose="020B0604020202020204" pitchFamily="34" charset="0"/>
                <a:cs typeface="Arial" panose="020B0604020202020204" pitchFamily="34" charset="0"/>
              </a:rPr>
              <a:t>Purpose of Policies and Protocols in Public Health</a:t>
            </a:r>
          </a:p>
          <a:p>
            <a:r>
              <a:rPr lang="en-US" sz="3600" dirty="0">
                <a:latin typeface="Arial" panose="020B0604020202020204" pitchFamily="34" charset="0"/>
                <a:cs typeface="Arial" panose="020B0604020202020204" pitchFamily="34" charset="0"/>
              </a:rPr>
              <a:t>Alabama Department of Public Health </a:t>
            </a:r>
          </a:p>
          <a:p>
            <a:r>
              <a:rPr lang="en-US" sz="3600" dirty="0">
                <a:latin typeface="Arial" panose="020B0604020202020204" pitchFamily="34" charset="0"/>
                <a:cs typeface="Arial" panose="020B0604020202020204" pitchFamily="34" charset="0"/>
              </a:rPr>
              <a:t>Bureau of Field Operations – Office of Clinical Management and Practice</a:t>
            </a:r>
          </a:p>
          <a:p>
            <a:r>
              <a:rPr lang="en-US" sz="3600" dirty="0">
                <a:latin typeface="Arial" panose="020B0604020202020204" pitchFamily="34" charset="0"/>
                <a:cs typeface="Arial" panose="020B0604020202020204" pitchFamily="34" charset="0"/>
              </a:rPr>
              <a:t>ADPH Policies and Protocols</a:t>
            </a:r>
          </a:p>
          <a:p>
            <a:r>
              <a:rPr lang="en-US" sz="3600" dirty="0">
                <a:latin typeface="Arial" panose="020B0604020202020204" pitchFamily="34" charset="0"/>
                <a:cs typeface="Arial" panose="020B0604020202020204" pitchFamily="34" charset="0"/>
              </a:rPr>
              <a:t>ADPH Standing Orders</a:t>
            </a:r>
          </a:p>
          <a:p>
            <a:r>
              <a:rPr lang="en-US" sz="3600" dirty="0">
                <a:latin typeface="Arial" panose="020B0604020202020204" pitchFamily="34" charset="0"/>
                <a:cs typeface="Arial" panose="020B0604020202020204" pitchFamily="34" charset="0"/>
              </a:rPr>
              <a:t>Conclusion</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2</a:t>
            </a:fld>
            <a:endParaRPr lang="en-US" noProof="0" dirty="0"/>
          </a:p>
        </p:txBody>
      </p:sp>
      <p:sp>
        <p:nvSpPr>
          <p:cNvPr id="4" name="TextBox 3">
            <a:extLst>
              <a:ext uri="{FF2B5EF4-FFF2-40B4-BE49-F238E27FC236}">
                <a16:creationId xmlns:a16="http://schemas.microsoft.com/office/drawing/2014/main" id="{ECA7CD1F-0794-7C70-7262-21368A8D2BF1}"/>
              </a:ext>
            </a:extLst>
          </p:cNvPr>
          <p:cNvSpPr txBox="1"/>
          <p:nvPr/>
        </p:nvSpPr>
        <p:spPr>
          <a:xfrm>
            <a:off x="129397" y="520116"/>
            <a:ext cx="3493698" cy="769441"/>
          </a:xfrm>
          <a:prstGeom prst="rect">
            <a:avLst/>
          </a:prstGeom>
          <a:noFill/>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TOPICS</a:t>
            </a:r>
          </a:p>
        </p:txBody>
      </p:sp>
    </p:spTree>
    <p:extLst>
      <p:ext uri="{BB962C8B-B14F-4D97-AF65-F5344CB8AC3E}">
        <p14:creationId xmlns:p14="http://schemas.microsoft.com/office/powerpoint/2010/main" val="210634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FF8F-F653-DD24-C2CC-80FCEFFEE18F}"/>
              </a:ext>
            </a:extLst>
          </p:cNvPr>
          <p:cNvSpPr>
            <a:spLocks noGrp="1"/>
          </p:cNvSpPr>
          <p:nvPr>
            <p:ph type="title"/>
          </p:nvPr>
        </p:nvSpPr>
        <p:spPr>
          <a:xfrm>
            <a:off x="331787" y="996950"/>
            <a:ext cx="2384425" cy="2738288"/>
          </a:xfrm>
        </p:spPr>
        <p:txBody>
          <a:bodyPr/>
          <a:lstStyle/>
          <a:p>
            <a:pPr algn="ctr"/>
            <a:r>
              <a:rPr lang="en-US" sz="3200" dirty="0">
                <a:latin typeface="Arial" panose="020B0604020202020204" pitchFamily="34" charset="0"/>
                <a:cs typeface="Arial" panose="020B0604020202020204" pitchFamily="34" charset="0"/>
              </a:rPr>
              <a:t>340B DRUG DISCOUNT</a:t>
            </a:r>
            <a:r>
              <a:rPr lang="en-US"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PROGRAM</a:t>
            </a:r>
            <a:r>
              <a:rPr lang="en-US" dirty="0">
                <a:latin typeface="Arial" panose="020B0604020202020204" pitchFamily="34" charset="0"/>
                <a:cs typeface="Arial" panose="020B0604020202020204" pitchFamily="34" charset="0"/>
              </a:rPr>
              <a:t> </a:t>
            </a:r>
          </a:p>
        </p:txBody>
      </p:sp>
      <p:sp>
        <p:nvSpPr>
          <p:cNvPr id="4" name="Content Placeholder 3">
            <a:extLst>
              <a:ext uri="{FF2B5EF4-FFF2-40B4-BE49-F238E27FC236}">
                <a16:creationId xmlns:a16="http://schemas.microsoft.com/office/drawing/2014/main" id="{48659A63-C1A1-3517-53C9-5E1525B16E48}"/>
              </a:ext>
            </a:extLst>
          </p:cNvPr>
          <p:cNvSpPr>
            <a:spLocks noGrp="1"/>
          </p:cNvSpPr>
          <p:nvPr>
            <p:ph sz="quarter" idx="14"/>
          </p:nvPr>
        </p:nvSpPr>
        <p:spPr>
          <a:xfrm>
            <a:off x="3422650" y="362310"/>
            <a:ext cx="8367713" cy="5702060"/>
          </a:xfrm>
        </p:spPr>
        <p:txBody>
          <a:bodyPr>
            <a:normAutofit/>
          </a:bodyPr>
          <a:lstStyle/>
          <a:p>
            <a:r>
              <a:rPr lang="en-US" sz="2800" dirty="0">
                <a:latin typeface="Arial" panose="020B0604020202020204" pitchFamily="34" charset="0"/>
                <a:cs typeface="Arial" panose="020B0604020202020204" pitchFamily="34" charset="0"/>
              </a:rPr>
              <a:t>The Pharmacy Division oversees the 340B Drug Program for ADPH.</a:t>
            </a:r>
          </a:p>
          <a:p>
            <a:r>
              <a:rPr lang="en-US" sz="2800" dirty="0">
                <a:latin typeface="Arial" panose="020B0604020202020204" pitchFamily="34" charset="0"/>
                <a:cs typeface="Arial" panose="020B0604020202020204" pitchFamily="34" charset="0"/>
              </a:rPr>
              <a:t>The partnership we have with the ADPH State Pharmacist is critical in maintaining  compliance and being prepared for audits.</a:t>
            </a:r>
            <a:endParaRPr lang="en-US" sz="2800" b="0" i="0" u="none" strike="noStrike" baseline="0" dirty="0">
              <a:solidFill>
                <a:srgbClr val="00000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Within the last year a Pharmacy Technician has been hired to oversee the 340B audit process. They function as the 340B liaison between the program managers, nursing, and pharmacy. They also they perform random audits and feedback to the clinic staff</a:t>
            </a:r>
          </a:p>
        </p:txBody>
      </p:sp>
      <p:sp>
        <p:nvSpPr>
          <p:cNvPr id="6" name="Slide Number Placeholder 5">
            <a:extLst>
              <a:ext uri="{FF2B5EF4-FFF2-40B4-BE49-F238E27FC236}">
                <a16:creationId xmlns:a16="http://schemas.microsoft.com/office/drawing/2014/main" id="{12E494F2-BE53-6B03-A601-3ABD460588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17340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437B-0A1B-82B7-D994-B23139DA4FD8}"/>
              </a:ext>
            </a:extLst>
          </p:cNvPr>
          <p:cNvSpPr>
            <a:spLocks noGrp="1"/>
          </p:cNvSpPr>
          <p:nvPr>
            <p:ph type="title"/>
          </p:nvPr>
        </p:nvSpPr>
        <p:spPr>
          <a:xfrm>
            <a:off x="58327" y="996950"/>
            <a:ext cx="2771137" cy="2910816"/>
          </a:xfrm>
        </p:spPr>
        <p:txBody>
          <a:bodyPr>
            <a:normAutofit/>
          </a:bodyPr>
          <a:lstStyle/>
          <a:p>
            <a:pPr algn="ctr"/>
            <a:r>
              <a:rPr lang="en-US" sz="3600" dirty="0">
                <a:latin typeface="Arial" panose="020B0604020202020204" pitchFamily="34" charset="0"/>
                <a:cs typeface="Arial" panose="020B0604020202020204" pitchFamily="34" charset="0"/>
              </a:rPr>
              <a:t>340B Drug Discount Program</a:t>
            </a:r>
          </a:p>
        </p:txBody>
      </p:sp>
      <p:sp>
        <p:nvSpPr>
          <p:cNvPr id="4" name="Content Placeholder 3">
            <a:extLst>
              <a:ext uri="{FF2B5EF4-FFF2-40B4-BE49-F238E27FC236}">
                <a16:creationId xmlns:a16="http://schemas.microsoft.com/office/drawing/2014/main" id="{3B1DCECD-DADA-24CC-2E1D-66669E10FCEF}"/>
              </a:ext>
            </a:extLst>
          </p:cNvPr>
          <p:cNvSpPr>
            <a:spLocks noGrp="1"/>
          </p:cNvSpPr>
          <p:nvPr>
            <p:ph sz="quarter" idx="14"/>
          </p:nvPr>
        </p:nvSpPr>
        <p:spPr>
          <a:xfrm>
            <a:off x="3422650" y="336430"/>
            <a:ext cx="8367713" cy="6090249"/>
          </a:xfrm>
        </p:spPr>
        <p:txBody>
          <a:bodyPr>
            <a:normAutofit/>
          </a:bodyPr>
          <a:lstStyle/>
          <a:p>
            <a:pPr>
              <a:buFont typeface="Wingdings" pitchFamily="2" charset="2"/>
              <a:buChar char="§"/>
            </a:pPr>
            <a:r>
              <a:rPr lang="en-US" sz="3200" dirty="0">
                <a:latin typeface="Arial" panose="020B0604020202020204" pitchFamily="34" charset="0"/>
                <a:cs typeface="Arial" panose="020B0604020202020204" pitchFamily="34" charset="0"/>
              </a:rPr>
              <a:t>The 340B Drug Discount Program is a federal government program that requires drug manufacturers to provide outpatient drugs to eligible covered entities at significantly reduced pricing.</a:t>
            </a:r>
          </a:p>
          <a:p>
            <a:pPr>
              <a:buFont typeface="Wingdings" pitchFamily="2" charset="2"/>
              <a:buChar char="§"/>
            </a:pPr>
            <a:r>
              <a:rPr lang="en-US" sz="3200" dirty="0">
                <a:latin typeface="Arial" panose="020B0604020202020204" pitchFamily="34" charset="0"/>
                <a:cs typeface="Arial" panose="020B0604020202020204" pitchFamily="34" charset="0"/>
              </a:rPr>
              <a:t>The intent is to allow covered entities to stretch scarce federal resources.</a:t>
            </a:r>
          </a:p>
          <a:p>
            <a:pPr>
              <a:buFont typeface="Wingdings" pitchFamily="2" charset="2"/>
              <a:buChar char="§"/>
            </a:pPr>
            <a:r>
              <a:rPr lang="en-US" sz="3200" dirty="0">
                <a:latin typeface="Arial" panose="020B0604020202020204" pitchFamily="34" charset="0"/>
                <a:cs typeface="Arial" panose="020B0604020202020204" pitchFamily="34" charset="0"/>
              </a:rPr>
              <a:t>The savings are used to provide healthcare services to more patients and/or provide more comprehensive services.</a:t>
            </a:r>
          </a:p>
          <a:p>
            <a:endParaRPr lang="en-US" dirty="0"/>
          </a:p>
        </p:txBody>
      </p:sp>
      <p:sp>
        <p:nvSpPr>
          <p:cNvPr id="6" name="Slide Number Placeholder 5">
            <a:extLst>
              <a:ext uri="{FF2B5EF4-FFF2-40B4-BE49-F238E27FC236}">
                <a16:creationId xmlns:a16="http://schemas.microsoft.com/office/drawing/2014/main" id="{06B453D6-D9BB-594D-1CC7-6DE173341F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83162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331787" y="996950"/>
            <a:ext cx="2384425" cy="2721035"/>
          </a:xfrm>
        </p:spPr>
        <p:txBody>
          <a:bodyPr>
            <a:normAutofit/>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Covered Entities</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310551"/>
            <a:ext cx="8367713" cy="6487063"/>
          </a:xfrm>
        </p:spPr>
        <p:txBody>
          <a:bodyPr/>
          <a:lstStyle/>
          <a:p>
            <a:pPr>
              <a:buNone/>
            </a:pPr>
            <a:r>
              <a:rPr lang="en-US" dirty="0">
                <a:latin typeface="Arial" panose="020B0604020202020204" pitchFamily="34" charset="0"/>
                <a:cs typeface="Arial" panose="020B0604020202020204" pitchFamily="34" charset="0"/>
              </a:rPr>
              <a:t>   Safety net providers including, but not limited to, non hospitals, such as county health departments, are eligible to participate in the 340B Program.  </a:t>
            </a:r>
          </a:p>
          <a:p>
            <a:pPr>
              <a:buNone/>
            </a:pPr>
            <a:r>
              <a:rPr lang="en-US" dirty="0">
                <a:latin typeface="Arial" panose="020B0604020202020204" pitchFamily="34" charset="0"/>
                <a:cs typeface="Arial" panose="020B0604020202020204" pitchFamily="34" charset="0"/>
              </a:rPr>
              <a:t>	Entities are considered eligible on the basis of their federal designations or receipt of funding from specific federal sources and are statutorily described as “covered entities”.</a:t>
            </a:r>
          </a:p>
          <a:p>
            <a:pPr>
              <a:buNone/>
            </a:pPr>
            <a:endParaRPr lang="en-US" dirty="0"/>
          </a:p>
          <a:p>
            <a:endParaRPr lang="en-US" dirty="0"/>
          </a:p>
        </p:txBody>
      </p:sp>
      <p:pic>
        <p:nvPicPr>
          <p:cNvPr id="11" name="Picture 5">
            <a:extLst>
              <a:ext uri="{FF2B5EF4-FFF2-40B4-BE49-F238E27FC236}">
                <a16:creationId xmlns:a16="http://schemas.microsoft.com/office/drawing/2014/main" id="{851FF8F6-B145-3A62-C2B4-C9770499C095}"/>
              </a:ext>
            </a:extLst>
          </p:cNvPr>
          <p:cNvPicPr>
            <a:picLocks noChangeAspect="1" noChangeArrowheads="1"/>
          </p:cNvPicPr>
          <p:nvPr/>
        </p:nvPicPr>
        <p:blipFill>
          <a:blip r:embed="rId2" cstate="print"/>
          <a:srcRect/>
          <a:stretch>
            <a:fillRect/>
          </a:stretch>
        </p:blipFill>
        <p:spPr bwMode="auto">
          <a:xfrm>
            <a:off x="4632527" y="2967487"/>
            <a:ext cx="4352543" cy="3752717"/>
          </a:xfrm>
          <a:prstGeom prst="rect">
            <a:avLst/>
          </a:prstGeom>
          <a:noFill/>
          <a:ln w="9525">
            <a:noFill/>
            <a:miter lim="800000"/>
            <a:headEnd/>
            <a:tailEnd/>
          </a:ln>
        </p:spPr>
      </p:pic>
    </p:spTree>
    <p:extLst>
      <p:ext uri="{BB962C8B-B14F-4D97-AF65-F5344CB8AC3E}">
        <p14:creationId xmlns:p14="http://schemas.microsoft.com/office/powerpoint/2010/main" val="3640369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331787" y="996950"/>
            <a:ext cx="2384425" cy="2721035"/>
          </a:xfrm>
        </p:spPr>
        <p:txBody>
          <a:bodyPr>
            <a:normAutofit/>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Management</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a:xfrm>
            <a:off x="10851503" y="6356350"/>
            <a:ext cx="114542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136525"/>
            <a:ext cx="8367713" cy="6310928"/>
          </a:xfrm>
        </p:spPr>
        <p:txBody>
          <a:bodyPr>
            <a:normAutofit fontScale="77500" lnSpcReduction="20000"/>
          </a:bodyPr>
          <a:lstStyle/>
          <a:p>
            <a:r>
              <a:rPr lang="en-US" dirty="0">
                <a:latin typeface="Arial" panose="020B0604020202020204" pitchFamily="34" charset="0"/>
                <a:cs typeface="Arial" panose="020B0604020202020204" pitchFamily="34" charset="0"/>
              </a:rPr>
              <a:t>The Office of Pharmacy Affairs (OPA) is the division within the Health Services Resources and Administration (HRSA) that manages the 340B Program.</a:t>
            </a:r>
          </a:p>
          <a:p>
            <a:r>
              <a:rPr lang="en-US" dirty="0">
                <a:latin typeface="Arial" panose="020B0604020202020204" pitchFamily="34" charset="0"/>
                <a:cs typeface="Arial" panose="020B0604020202020204" pitchFamily="34" charset="0"/>
              </a:rPr>
              <a:t>As a condition of participation in the 340B Program, covered entities must register with OPA and are required to recertify annually.</a:t>
            </a:r>
          </a:p>
          <a:p>
            <a:r>
              <a:rPr lang="en-US" dirty="0">
                <a:latin typeface="Arial" panose="020B0604020202020204" pitchFamily="34" charset="0"/>
                <a:cs typeface="Arial" panose="020B0604020202020204" pitchFamily="34" charset="0"/>
              </a:rPr>
              <a:t>OPA requires that covered entities list every covered entity site, or location, on the OPA online database.</a:t>
            </a:r>
          </a:p>
          <a:p>
            <a:r>
              <a:rPr lang="en-US" dirty="0">
                <a:latin typeface="Arial" panose="020B0604020202020204" pitchFamily="34" charset="0"/>
                <a:cs typeface="Arial" panose="020B0604020202020204" pitchFamily="34" charset="0"/>
              </a:rPr>
              <a:t>OPA has taken the position that failure to register or list a site on the agency’s website disqualifies the site.</a:t>
            </a:r>
          </a:p>
          <a:p>
            <a:r>
              <a:rPr lang="en-US" sz="2400" dirty="0">
                <a:latin typeface="Arial" panose="020B0604020202020204" pitchFamily="34" charset="0"/>
                <a:cs typeface="Arial" panose="020B0604020202020204" pitchFamily="34" charset="0"/>
              </a:rPr>
              <a:t>HRSA Office of Pharmacy Affairs 340B OPAIS can be found at </a:t>
            </a:r>
            <a:r>
              <a:rPr lang="en-US" sz="2400" dirty="0">
                <a:latin typeface="Arial" panose="020B0604020202020204" pitchFamily="34" charset="0"/>
                <a:cs typeface="Arial" panose="020B0604020202020204" pitchFamily="34" charset="0"/>
                <a:hlinkClick r:id="rId2"/>
              </a:rPr>
              <a:t>https://340bopais.hrsa.gov/</a:t>
            </a:r>
            <a:r>
              <a:rPr lang="en-US" sz="2400" dirty="0">
                <a:latin typeface="Arial" panose="020B0604020202020204" pitchFamily="34" charset="0"/>
                <a:cs typeface="Arial" panose="020B0604020202020204" pitchFamily="34" charset="0"/>
              </a:rPr>
              <a:t> .</a:t>
            </a:r>
          </a:p>
          <a:p>
            <a:pPr lvl="1">
              <a:buFont typeface="Wingdings" pitchFamily="2" charset="2"/>
              <a:buChar char="Ø"/>
            </a:pPr>
            <a:r>
              <a:rPr lang="en-US" sz="2400" dirty="0">
                <a:solidFill>
                  <a:schemeClr val="tx1"/>
                </a:solidFill>
                <a:latin typeface="Arial" panose="020B0604020202020204" pitchFamily="34" charset="0"/>
                <a:cs typeface="Arial" panose="020B0604020202020204" pitchFamily="34" charset="0"/>
              </a:rPr>
              <a:t>It is the official listing of 340B eligible entities.</a:t>
            </a:r>
          </a:p>
          <a:p>
            <a:pPr lvl="1">
              <a:buFont typeface="Wingdings" pitchFamily="2" charset="2"/>
              <a:buChar char="Ø"/>
            </a:pPr>
            <a:r>
              <a:rPr lang="en-US" sz="2400" dirty="0">
                <a:solidFill>
                  <a:schemeClr val="tx1"/>
                </a:solidFill>
                <a:latin typeface="Arial" panose="020B0604020202020204" pitchFamily="34" charset="0"/>
                <a:cs typeface="Arial" panose="020B0604020202020204" pitchFamily="34" charset="0"/>
              </a:rPr>
              <a:t>The covered entity must maintain information in the database  to ensure that it is accurate, up-to-date, and reflects what the organization is doing in practice.  </a:t>
            </a:r>
          </a:p>
          <a:p>
            <a:pPr lvl="1">
              <a:buFont typeface="Wingdings" pitchFamily="2" charset="2"/>
              <a:buChar char="Ø"/>
            </a:pPr>
            <a:r>
              <a:rPr lang="en-US" sz="2400" dirty="0">
                <a:solidFill>
                  <a:schemeClr val="tx1"/>
                </a:solidFill>
                <a:latin typeface="Arial" panose="020B0604020202020204" pitchFamily="34" charset="0"/>
                <a:cs typeface="Arial" panose="020B0604020202020204" pitchFamily="34" charset="0"/>
              </a:rPr>
              <a:t>It is used by wholesalers and pharmaceutical manufacturers to ensure the entity is 340B certified while buying medications with 340B pricing. </a:t>
            </a:r>
          </a:p>
          <a:p>
            <a:pPr lvl="1">
              <a:buFont typeface="Wingdings" pitchFamily="2" charset="2"/>
              <a:buChar char="Ø"/>
            </a:pPr>
            <a:r>
              <a:rPr lang="en-US" sz="2400" dirty="0">
                <a:solidFill>
                  <a:schemeClr val="tx1"/>
                </a:solidFill>
                <a:latin typeface="Arial" panose="020B0604020202020204" pitchFamily="34" charset="0"/>
                <a:cs typeface="Arial" panose="020B0604020202020204" pitchFamily="34" charset="0"/>
              </a:rPr>
              <a:t>It does not require a log in.</a:t>
            </a:r>
          </a:p>
          <a:p>
            <a:pPr lvl="1">
              <a:buFont typeface="Wingdings" pitchFamily="2" charset="2"/>
              <a:buChar char="Ø"/>
            </a:pPr>
            <a:r>
              <a:rPr lang="en-US" sz="2400" dirty="0">
                <a:solidFill>
                  <a:schemeClr val="tx1"/>
                </a:solidFill>
                <a:latin typeface="Arial" panose="020B0604020202020204" pitchFamily="34" charset="0"/>
                <a:cs typeface="Arial" panose="020B0604020202020204" pitchFamily="34" charset="0"/>
              </a:rPr>
              <a:t>340B OPAIS User Guide can be found at </a:t>
            </a:r>
            <a:r>
              <a:rPr lang="en-US" sz="1900" dirty="0">
                <a:solidFill>
                  <a:schemeClr val="tx1"/>
                </a:solidFill>
                <a:latin typeface="Arial" panose="020B0604020202020204" pitchFamily="34" charset="0"/>
                <a:cs typeface="Arial" panose="020B0604020202020204" pitchFamily="34" charset="0"/>
                <a:hlinkClick r:id="rId3"/>
              </a:rPr>
              <a:t>https://www.hrsa.gov/sites/default/files/opa/files/publicuserguide.pdf</a:t>
            </a:r>
            <a:r>
              <a:rPr lang="en-US" sz="1900" dirty="0">
                <a:solidFill>
                  <a:schemeClr val="tx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518389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331787" y="996950"/>
            <a:ext cx="2384425" cy="2721035"/>
          </a:xfrm>
        </p:spPr>
        <p:txBody>
          <a:bodyPr>
            <a:normAutofit/>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Recertification</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136526"/>
            <a:ext cx="8367713" cy="6320258"/>
          </a:xfrm>
        </p:spPr>
        <p:txBody>
          <a:bodyPr>
            <a:normAutofit fontScale="77500" lnSpcReduction="20000"/>
          </a:bodyPr>
          <a:lstStyle/>
          <a:p>
            <a:pPr marL="0" indent="0">
              <a:buNone/>
            </a:pPr>
            <a:r>
              <a:rPr lang="en-US" sz="2300" b="1" dirty="0">
                <a:latin typeface="Arial" panose="020B0604020202020204" pitchFamily="34" charset="0"/>
                <a:cs typeface="Arial" panose="020B0604020202020204" pitchFamily="34" charset="0"/>
              </a:rPr>
              <a:t>340B Recertification:</a:t>
            </a:r>
          </a:p>
          <a:p>
            <a:r>
              <a:rPr lang="en-US" sz="2300" dirty="0">
                <a:latin typeface="Arial" panose="020B0604020202020204" pitchFamily="34" charset="0"/>
                <a:cs typeface="Arial" panose="020B0604020202020204" pitchFamily="34" charset="0"/>
              </a:rPr>
              <a:t>The covered entity must apply for recertification once a year.  </a:t>
            </a:r>
          </a:p>
          <a:p>
            <a:r>
              <a:rPr lang="en-US" sz="2300" dirty="0">
                <a:latin typeface="Arial" panose="020B0604020202020204" pitchFamily="34" charset="0"/>
                <a:cs typeface="Arial" panose="020B0604020202020204" pitchFamily="34" charset="0"/>
              </a:rPr>
              <a:t>The covered entity must verify that</a:t>
            </a:r>
          </a:p>
          <a:p>
            <a:pPr lvl="1">
              <a:buFont typeface="Wingdings" pitchFamily="2" charset="2"/>
              <a:buChar char="Ø"/>
            </a:pPr>
            <a:r>
              <a:rPr lang="en-US" sz="2300" dirty="0">
                <a:latin typeface="Arial" panose="020B0604020202020204" pitchFamily="34" charset="0"/>
                <a:cs typeface="Arial" panose="020B0604020202020204" pitchFamily="34" charset="0"/>
              </a:rPr>
              <a:t>The information in the OPA 340B OPAIS (information system) is accurate and up-to-date.</a:t>
            </a:r>
          </a:p>
          <a:p>
            <a:pPr lvl="1">
              <a:buFont typeface="Wingdings" pitchFamily="2" charset="2"/>
              <a:buChar char="Ø"/>
            </a:pPr>
            <a:r>
              <a:rPr lang="en-US" sz="2300" dirty="0">
                <a:latin typeface="Arial" panose="020B0604020202020204" pitchFamily="34" charset="0"/>
                <a:cs typeface="Arial" panose="020B0604020202020204" pitchFamily="34" charset="0"/>
              </a:rPr>
              <a:t>It is still eligible.</a:t>
            </a:r>
          </a:p>
          <a:p>
            <a:r>
              <a:rPr lang="en-US" sz="2300" dirty="0">
                <a:latin typeface="Arial" panose="020B0604020202020204" pitchFamily="34" charset="0"/>
                <a:cs typeface="Arial" panose="020B0604020202020204" pitchFamily="34" charset="0"/>
              </a:rPr>
              <a:t>Recertification does not occur the same time each year so the Authorizing Official (AO) must watch for communication from HRSA.</a:t>
            </a:r>
          </a:p>
          <a:p>
            <a:r>
              <a:rPr lang="en-US" sz="2300" dirty="0">
                <a:latin typeface="Arial" panose="020B0604020202020204" pitchFamily="34" charset="0"/>
                <a:cs typeface="Arial" panose="020B0604020202020204" pitchFamily="34" charset="0"/>
              </a:rPr>
              <a:t>The Family Planning, STD and TB designated central office staff serve as AOs.</a:t>
            </a:r>
          </a:p>
          <a:p>
            <a:r>
              <a:rPr lang="en-US" sz="2300" dirty="0">
                <a:latin typeface="Arial" panose="020B0604020202020204" pitchFamily="34" charset="0"/>
                <a:cs typeface="Arial" panose="020B0604020202020204" pitchFamily="34" charset="0"/>
              </a:rPr>
              <a:t>HRSA will send an email to the AO and the alternate announcing the recertification period.</a:t>
            </a:r>
          </a:p>
          <a:p>
            <a:r>
              <a:rPr lang="en-US" sz="2300" dirty="0">
                <a:latin typeface="Arial" panose="020B0604020202020204" pitchFamily="34" charset="0"/>
                <a:cs typeface="Arial" panose="020B0604020202020204" pitchFamily="34" charset="0"/>
              </a:rPr>
              <a:t>Only the AO can complete the recertification process.</a:t>
            </a:r>
          </a:p>
          <a:p>
            <a:r>
              <a:rPr lang="en-US" sz="2300" dirty="0">
                <a:latin typeface="Arial" panose="020B0604020202020204" pitchFamily="34" charset="0"/>
                <a:cs typeface="Arial" panose="020B0604020202020204" pitchFamily="34" charset="0"/>
              </a:rPr>
              <a:t>The day recertification begins, HSRA will send the AO an email with specific instructions including the link and log in information.</a:t>
            </a:r>
          </a:p>
          <a:p>
            <a:r>
              <a:rPr lang="en-US" sz="2300" dirty="0">
                <a:latin typeface="Arial" panose="020B0604020202020204" pitchFamily="34" charset="0"/>
                <a:cs typeface="Arial" panose="020B0604020202020204" pitchFamily="34" charset="0"/>
              </a:rPr>
              <a:t>The AO must log in via the link and change the temporary password provided in the email.</a:t>
            </a:r>
          </a:p>
          <a:p>
            <a:r>
              <a:rPr lang="en-US" sz="2300" dirty="0">
                <a:latin typeface="Arial" panose="020B0604020202020204" pitchFamily="34" charset="0"/>
                <a:cs typeface="Arial" panose="020B0604020202020204" pitchFamily="34" charset="0"/>
              </a:rPr>
              <a:t>The AO edits or confirms the information and submits it for recertification.</a:t>
            </a:r>
          </a:p>
          <a:p>
            <a:r>
              <a:rPr lang="en-US" sz="2300" dirty="0">
                <a:latin typeface="Arial" panose="020B0604020202020204" pitchFamily="34" charset="0"/>
                <a:cs typeface="Arial" panose="020B0604020202020204" pitchFamily="34" charset="0"/>
              </a:rPr>
              <a:t>HSRA accepts or denies recertification.</a:t>
            </a:r>
          </a:p>
          <a:p>
            <a:endParaRPr lang="en-US" sz="2000" dirty="0">
              <a:latin typeface="Arial" panose="020B0604020202020204" pitchFamily="34" charset="0"/>
              <a:cs typeface="Arial" panose="020B0604020202020204" pitchFamily="34" charset="0"/>
            </a:endParaRPr>
          </a:p>
          <a:p>
            <a:pPr>
              <a:buFont typeface="Arial" pitchFamily="34" charset="0"/>
              <a:buChar char="•"/>
            </a:pPr>
            <a:endParaRPr lang="en-US" dirty="0"/>
          </a:p>
        </p:txBody>
      </p:sp>
    </p:spTree>
    <p:extLst>
      <p:ext uri="{BB962C8B-B14F-4D97-AF65-F5344CB8AC3E}">
        <p14:creationId xmlns:p14="http://schemas.microsoft.com/office/powerpoint/2010/main" val="1116230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996950"/>
            <a:ext cx="2771138" cy="2721035"/>
          </a:xfrm>
        </p:spPr>
        <p:txBody>
          <a:bodyPr>
            <a:normAutofit/>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Change of Scope</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251927"/>
            <a:ext cx="8367713" cy="7049542"/>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Registration and any change in scope of services is conducted online during the first 15 days of the quarter and is effective on the first day of the next quarter.</a:t>
            </a:r>
          </a:p>
          <a:p>
            <a:pPr lvl="1">
              <a:buFont typeface="Wingdings" pitchFamily="2" charset="2"/>
              <a:buChar char="v"/>
            </a:pPr>
            <a:r>
              <a:rPr lang="en-US" dirty="0">
                <a:latin typeface="Arial" panose="020B0604020202020204" pitchFamily="34" charset="0"/>
                <a:cs typeface="Arial" panose="020B0604020202020204" pitchFamily="34" charset="0"/>
              </a:rPr>
              <a:t>Example:  A county health department opens a satellite facility to provide family planning services.  The registration of this location can occur only during the first 15 days of the quarter (such as April 1-15) and will become effective July 1.</a:t>
            </a:r>
          </a:p>
          <a:p>
            <a:r>
              <a:rPr lang="en-US" sz="2000" dirty="0">
                <a:latin typeface="Arial" panose="020B0604020202020204" pitchFamily="34" charset="0"/>
                <a:cs typeface="Arial" panose="020B0604020202020204" pitchFamily="34" charset="0"/>
              </a:rPr>
              <a:t>A change in scope can be an addition or deletion of services.</a:t>
            </a:r>
          </a:p>
          <a:p>
            <a:r>
              <a:rPr lang="en-US" sz="2000" dirty="0">
                <a:latin typeface="Arial" panose="020B0604020202020204" pitchFamily="34" charset="0"/>
                <a:cs typeface="Arial" panose="020B0604020202020204" pitchFamily="34" charset="0"/>
              </a:rPr>
              <a:t>No 340B medications can be dispensed from a location until it is certified.</a:t>
            </a:r>
          </a:p>
          <a:p>
            <a:pPr>
              <a:buFont typeface="Arial" pitchFamily="34" charset="0"/>
              <a:buChar char="•"/>
            </a:pPr>
            <a:endParaRPr lang="en-US" dirty="0"/>
          </a:p>
        </p:txBody>
      </p:sp>
      <p:pic>
        <p:nvPicPr>
          <p:cNvPr id="4" name="Picture 2">
            <a:extLst>
              <a:ext uri="{FF2B5EF4-FFF2-40B4-BE49-F238E27FC236}">
                <a16:creationId xmlns:a16="http://schemas.microsoft.com/office/drawing/2014/main" id="{24F93363-C4BA-A577-CDBF-8DFB0C1EBF39}"/>
              </a:ext>
            </a:extLst>
          </p:cNvPr>
          <p:cNvPicPr>
            <a:picLocks noChangeAspect="1" noChangeArrowheads="1"/>
          </p:cNvPicPr>
          <p:nvPr/>
        </p:nvPicPr>
        <p:blipFill>
          <a:blip r:embed="rId2" cstate="print"/>
          <a:srcRect/>
          <a:stretch>
            <a:fillRect/>
          </a:stretch>
        </p:blipFill>
        <p:spPr bwMode="auto">
          <a:xfrm>
            <a:off x="3422650" y="4096145"/>
            <a:ext cx="8229600" cy="2341982"/>
          </a:xfrm>
          <a:prstGeom prst="rect">
            <a:avLst/>
          </a:prstGeom>
          <a:noFill/>
          <a:ln w="9525">
            <a:noFill/>
            <a:miter lim="800000"/>
            <a:headEnd/>
            <a:tailEnd/>
          </a:ln>
        </p:spPr>
      </p:pic>
    </p:spTree>
    <p:extLst>
      <p:ext uri="{BB962C8B-B14F-4D97-AF65-F5344CB8AC3E}">
        <p14:creationId xmlns:p14="http://schemas.microsoft.com/office/powerpoint/2010/main" val="2588689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Compliance</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1" y="1"/>
            <a:ext cx="8455218" cy="6270170"/>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340B Compliance:</a:t>
            </a:r>
          </a:p>
          <a:p>
            <a:r>
              <a:rPr lang="en-US" sz="3000" dirty="0">
                <a:latin typeface="Arial" panose="020B0604020202020204" pitchFamily="34" charset="0"/>
                <a:cs typeface="Arial" panose="020B0604020202020204" pitchFamily="34" charset="0"/>
              </a:rPr>
              <a:t>Each covered entity must maintain auditable records showing that:</a:t>
            </a:r>
          </a:p>
          <a:p>
            <a:pPr lvl="1">
              <a:buFont typeface="Wingdings" pitchFamily="2" charset="2"/>
              <a:buChar char="Ø"/>
            </a:pPr>
            <a:r>
              <a:rPr lang="en-US" sz="3000" dirty="0">
                <a:solidFill>
                  <a:schemeClr val="tx1"/>
                </a:solidFill>
                <a:latin typeface="Arial" panose="020B0604020202020204" pitchFamily="34" charset="0"/>
                <a:cs typeface="Arial" panose="020B0604020202020204" pitchFamily="34" charset="0"/>
              </a:rPr>
              <a:t> The patient is eligible.</a:t>
            </a:r>
          </a:p>
          <a:p>
            <a:pPr lvl="1">
              <a:buFont typeface="Wingdings" pitchFamily="2" charset="2"/>
              <a:buChar char="Ø"/>
            </a:pPr>
            <a:r>
              <a:rPr lang="en-US" sz="3000" dirty="0">
                <a:solidFill>
                  <a:schemeClr val="tx1"/>
                </a:solidFill>
                <a:latin typeface="Arial" panose="020B0604020202020204" pitchFamily="34" charset="0"/>
                <a:cs typeface="Arial" panose="020B0604020202020204" pitchFamily="34" charset="0"/>
              </a:rPr>
              <a:t> Medicaid does not reimburse for a medication that qualifies for a rebate.</a:t>
            </a:r>
          </a:p>
          <a:p>
            <a:pPr lvl="1">
              <a:buFont typeface="Wingdings" pitchFamily="2" charset="2"/>
              <a:buChar char="Ø"/>
            </a:pPr>
            <a:r>
              <a:rPr lang="en-US" sz="3000" dirty="0">
                <a:solidFill>
                  <a:schemeClr val="tx1"/>
                </a:solidFill>
                <a:latin typeface="Arial" panose="020B0604020202020204" pitchFamily="34" charset="0"/>
                <a:cs typeface="Arial" panose="020B0604020202020204" pitchFamily="34" charset="0"/>
              </a:rPr>
              <a:t> All criteria for eligibility are met.</a:t>
            </a:r>
          </a:p>
          <a:p>
            <a:r>
              <a:rPr lang="en-US" sz="3000" dirty="0">
                <a:latin typeface="Arial" panose="020B0604020202020204" pitchFamily="34" charset="0"/>
                <a:cs typeface="Arial" panose="020B0604020202020204" pitchFamily="34" charset="0"/>
              </a:rPr>
              <a:t>Covered entities may be audited by HRSA and pharmaceutical manufacturers to assure compliance of its 340B operations.</a:t>
            </a:r>
          </a:p>
          <a:p>
            <a:r>
              <a:rPr lang="en-US" sz="3000" dirty="0">
                <a:latin typeface="Arial" panose="020B0604020202020204" pitchFamily="34" charset="0"/>
                <a:cs typeface="Arial" panose="020B0604020202020204" pitchFamily="34" charset="0"/>
              </a:rPr>
              <a:t>Entities must self-disclose programmatic violations, also called material breaches</a:t>
            </a:r>
            <a:r>
              <a:rPr lang="en-US" sz="3000" dirty="0">
                <a:cs typeface="Arial" pitchFamily="34" charset="0"/>
              </a:rPr>
              <a:t>.  </a:t>
            </a:r>
            <a:endParaRPr lang="en-US" sz="3000" dirty="0"/>
          </a:p>
          <a:p>
            <a:endParaRPr lang="en-US" sz="3000" dirty="0">
              <a:latin typeface="Arial" panose="020B0604020202020204" pitchFamily="34" charset="0"/>
              <a:cs typeface="Arial" panose="020B0604020202020204" pitchFamily="34" charset="0"/>
            </a:endParaRPr>
          </a:p>
          <a:p>
            <a:pPr>
              <a:buFont typeface="Arial" pitchFamily="34" charset="0"/>
              <a:buChar char="•"/>
            </a:pPr>
            <a:endParaRPr lang="en-US" dirty="0"/>
          </a:p>
        </p:txBody>
      </p:sp>
    </p:spTree>
    <p:extLst>
      <p:ext uri="{BB962C8B-B14F-4D97-AF65-F5344CB8AC3E}">
        <p14:creationId xmlns:p14="http://schemas.microsoft.com/office/powerpoint/2010/main" val="215274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Definition of a Patient</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1"/>
            <a:ext cx="8367713" cy="6438121"/>
          </a:xfrm>
        </p:spPr>
        <p:txBody>
          <a:bodyPr>
            <a:normAutofit fontScale="92500"/>
          </a:bodyPr>
          <a:lstStyle/>
          <a:p>
            <a:pPr marL="0" indent="0">
              <a:buNone/>
            </a:pPr>
            <a:r>
              <a:rPr lang="en-US" sz="2600" b="1" dirty="0">
                <a:latin typeface="Arial" panose="020B0604020202020204" pitchFamily="34" charset="0"/>
                <a:cs typeface="Arial" panose="020B0604020202020204" pitchFamily="34" charset="0"/>
              </a:rPr>
              <a:t>Definition of a 340B patient:</a:t>
            </a:r>
          </a:p>
          <a:p>
            <a:r>
              <a:rPr lang="en-US" sz="2400" dirty="0">
                <a:latin typeface="Arial" panose="020B0604020202020204" pitchFamily="34" charset="0"/>
                <a:cs typeface="Arial" panose="020B0604020202020204" pitchFamily="34" charset="0"/>
              </a:rPr>
              <a:t>Covered entity must have an established relationship with the patient and maintain a record of the patient’s health care.</a:t>
            </a:r>
          </a:p>
          <a:p>
            <a:r>
              <a:rPr lang="en-US" sz="2400" dirty="0">
                <a:latin typeface="Arial" panose="020B0604020202020204" pitchFamily="34" charset="0"/>
                <a:cs typeface="Arial" panose="020B0604020202020204" pitchFamily="34" charset="0"/>
              </a:rPr>
              <a:t>A patient will not be considered a patient of the covered entity if the only health care service received by the individual from the covered entity is the dispensing of a drug or drugs for subsequent self-administration or administration in the home setting.</a:t>
            </a:r>
          </a:p>
          <a:p>
            <a:r>
              <a:rPr lang="en-US" sz="2400" dirty="0">
                <a:latin typeface="Arial" panose="020B0604020202020204" pitchFamily="34" charset="0"/>
                <a:cs typeface="Arial" panose="020B0604020202020204" pitchFamily="34" charset="0"/>
              </a:rPr>
              <a:t>The covered entity is responsible for health care of patient, including when the patient is referred for services outside the covered entity.</a:t>
            </a:r>
          </a:p>
          <a:p>
            <a:r>
              <a:rPr lang="en-US" sz="2400" dirty="0">
                <a:latin typeface="Arial" panose="020B0604020202020204" pitchFamily="34" charset="0"/>
                <a:cs typeface="Arial" panose="020B0604020202020204" pitchFamily="34" charset="0"/>
              </a:rPr>
              <a:t>The patient receives services or a range of services consistent with services for which grant funding has been provided to the entity.</a:t>
            </a:r>
          </a:p>
          <a:p>
            <a:r>
              <a:rPr lang="en-US" sz="2400" dirty="0">
                <a:latin typeface="Arial" panose="020B0604020202020204" pitchFamily="34" charset="0"/>
                <a:cs typeface="Arial" panose="020B0604020202020204" pitchFamily="34" charset="0"/>
              </a:rPr>
              <a:t>The covered entity must provide the patient health care services in addition to medications.</a:t>
            </a:r>
          </a:p>
          <a:p>
            <a:pPr>
              <a:buFont typeface="Arial" pitchFamily="34" charset="0"/>
              <a:buChar char="•"/>
            </a:pPr>
            <a:endParaRPr lang="en-US" dirty="0"/>
          </a:p>
        </p:txBody>
      </p:sp>
    </p:spTree>
    <p:extLst>
      <p:ext uri="{BB962C8B-B14F-4D97-AF65-F5344CB8AC3E}">
        <p14:creationId xmlns:p14="http://schemas.microsoft.com/office/powerpoint/2010/main" val="1816089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Types of Material Breaches and Reporting</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307644" y="1"/>
            <a:ext cx="8482719" cy="6581421"/>
          </a:xfrm>
        </p:spPr>
        <p:txBody>
          <a:bodyPr>
            <a:normAutofit fontScale="92500" lnSpcReduction="10000"/>
          </a:bodyPr>
          <a:lstStyle/>
          <a:p>
            <a:pPr marL="0" indent="0">
              <a:buNone/>
            </a:pPr>
            <a:endParaRPr lang="en-US" sz="2000" dirty="0">
              <a:latin typeface="Arial" panose="020B0604020202020204" pitchFamily="34" charset="0"/>
              <a:cs typeface="Arial" panose="020B0604020202020204" pitchFamily="34" charset="0"/>
            </a:endParaRPr>
          </a:p>
          <a:p>
            <a:pPr>
              <a:buNone/>
            </a:pPr>
            <a:r>
              <a:rPr lang="en-US" sz="1700" b="1" dirty="0">
                <a:latin typeface="Arial" panose="020B0604020202020204" pitchFamily="34" charset="0"/>
                <a:cs typeface="Arial" panose="020B0604020202020204" pitchFamily="34" charset="0"/>
              </a:rPr>
              <a:t>       Diversion </a:t>
            </a:r>
            <a:r>
              <a:rPr lang="en-US" sz="1700" dirty="0">
                <a:latin typeface="Arial" panose="020B0604020202020204" pitchFamily="34" charset="0"/>
                <a:cs typeface="Arial" panose="020B0604020202020204" pitchFamily="34" charset="0"/>
              </a:rPr>
              <a:t>occurs when </a:t>
            </a:r>
          </a:p>
          <a:p>
            <a:pPr lvl="1">
              <a:buFont typeface="Wingdings" pitchFamily="2" charset="2"/>
              <a:buChar char="Ø"/>
            </a:pPr>
            <a:r>
              <a:rPr lang="en-US" sz="1700" dirty="0">
                <a:solidFill>
                  <a:schemeClr val="tx1"/>
                </a:solidFill>
                <a:latin typeface="Arial" panose="020B0604020202020204" pitchFamily="34" charset="0"/>
                <a:cs typeface="Arial" panose="020B0604020202020204" pitchFamily="34" charset="0"/>
              </a:rPr>
              <a:t>340B </a:t>
            </a:r>
            <a:r>
              <a:rPr lang="en-US" sz="1700" dirty="0">
                <a:latin typeface="Arial" panose="020B0604020202020204" pitchFamily="34" charset="0"/>
                <a:cs typeface="Arial" panose="020B0604020202020204" pitchFamily="34" charset="0"/>
              </a:rPr>
              <a:t>purchased medication is dispensed to a patient who is not eligible, </a:t>
            </a:r>
          </a:p>
          <a:p>
            <a:pPr lvl="1">
              <a:buFont typeface="Wingdings" pitchFamily="2" charset="2"/>
              <a:buChar char="Ø"/>
            </a:pPr>
            <a:r>
              <a:rPr lang="en-US" sz="1700" dirty="0">
                <a:latin typeface="Arial" panose="020B0604020202020204" pitchFamily="34" charset="0"/>
                <a:cs typeface="Arial" panose="020B0604020202020204" pitchFamily="34" charset="0"/>
              </a:rPr>
              <a:t>the entity dispensing 340B medications is not certified by HRSA.</a:t>
            </a:r>
          </a:p>
          <a:p>
            <a:pPr lvl="1">
              <a:buNone/>
            </a:pPr>
            <a:r>
              <a:rPr lang="en-US" sz="1700" b="1" dirty="0">
                <a:latin typeface="Arial" panose="020B0604020202020204" pitchFamily="34" charset="0"/>
                <a:cs typeface="Arial" panose="020B0604020202020204" pitchFamily="34" charset="0"/>
              </a:rPr>
              <a:t>Duplicate discount </a:t>
            </a:r>
            <a:r>
              <a:rPr lang="en-US" sz="1700" dirty="0">
                <a:latin typeface="Arial" panose="020B0604020202020204" pitchFamily="34" charset="0"/>
                <a:cs typeface="Arial" panose="020B0604020202020204" pitchFamily="34" charset="0"/>
              </a:rPr>
              <a:t>occurs when Medicaid receives a rebate from the drug manufacturer for discounted 340B purchased medications. </a:t>
            </a:r>
          </a:p>
          <a:p>
            <a:pPr lvl="1">
              <a:buNone/>
            </a:pPr>
            <a:r>
              <a:rPr lang="en-US" sz="1700" b="1" dirty="0">
                <a:latin typeface="Arial" panose="020B0604020202020204" pitchFamily="34" charset="0"/>
                <a:cs typeface="Arial" panose="020B0604020202020204" pitchFamily="34" charset="0"/>
              </a:rPr>
              <a:t>DIVERSION AND DUPLICATE DISCOUNT:</a:t>
            </a:r>
          </a:p>
          <a:p>
            <a:pPr marL="331470" lvl="1" indent="-285750">
              <a:buSzPct val="85000"/>
            </a:pPr>
            <a:r>
              <a:rPr lang="en-US" sz="1700" dirty="0">
                <a:solidFill>
                  <a:schemeClr val="tx1"/>
                </a:solidFill>
                <a:latin typeface="Arial" panose="020B0604020202020204" pitchFamily="34" charset="0"/>
                <a:cs typeface="Arial" panose="020B0604020202020204" pitchFamily="34" charset="0"/>
              </a:rPr>
              <a:t>To avoid diversion, it is crucial to understand how “patient” is defined in the 340B Program.</a:t>
            </a:r>
          </a:p>
          <a:p>
            <a:pPr marL="331470" lvl="1" indent="-285750">
              <a:buSzPct val="85000"/>
            </a:pPr>
            <a:r>
              <a:rPr lang="en-US" sz="1700" dirty="0">
                <a:solidFill>
                  <a:schemeClr val="tx1"/>
                </a:solidFill>
                <a:latin typeface="Arial" panose="020B0604020202020204" pitchFamily="34" charset="0"/>
                <a:cs typeface="Arial" panose="020B0604020202020204" pitchFamily="34" charset="0"/>
              </a:rPr>
              <a:t>Family Health Services at ADPH has established a billing procedure with Medicaid that ensures duplicate discounts will not occur.</a:t>
            </a:r>
          </a:p>
          <a:p>
            <a:pPr marL="331470" lvl="1" indent="-285750">
              <a:buSzPct val="85000"/>
            </a:pPr>
            <a:r>
              <a:rPr lang="en-US" sz="1700" dirty="0">
                <a:solidFill>
                  <a:schemeClr val="tx1"/>
                </a:solidFill>
                <a:latin typeface="Arial" panose="020B0604020202020204" pitchFamily="34" charset="0"/>
                <a:cs typeface="Arial" panose="020B0604020202020204" pitchFamily="34" charset="0"/>
              </a:rPr>
              <a:t>At this time, TB and STD do not bill Medicaid for medications dispensed in the county health departments.</a:t>
            </a:r>
          </a:p>
          <a:p>
            <a:pPr marL="45720" lvl="1" indent="0">
              <a:buClr>
                <a:schemeClr val="accent1"/>
              </a:buClr>
              <a:buSzPct val="85000"/>
              <a:buNone/>
            </a:pPr>
            <a:r>
              <a:rPr lang="en-US" sz="1700" b="1" dirty="0">
                <a:latin typeface="Arial" panose="020B0604020202020204" pitchFamily="34" charset="0"/>
                <a:cs typeface="Arial" panose="020B0604020202020204" pitchFamily="34" charset="0"/>
              </a:rPr>
              <a:t>REPORTING A MATERIAL BREACH:</a:t>
            </a:r>
          </a:p>
          <a:p>
            <a:r>
              <a:rPr lang="en-US" sz="1700" dirty="0">
                <a:latin typeface="Arial" panose="020B0604020202020204" pitchFamily="34" charset="0"/>
                <a:cs typeface="Arial" panose="020B0604020202020204" pitchFamily="34" charset="0"/>
              </a:rPr>
              <a:t>Any staff member who identifies a potential material breach should immediately notify his/her supervisor.</a:t>
            </a:r>
          </a:p>
          <a:p>
            <a:r>
              <a:rPr lang="en-US" sz="1700" dirty="0">
                <a:latin typeface="Arial" panose="020B0604020202020204" pitchFamily="34" charset="0"/>
                <a:cs typeface="Arial" panose="020B0604020202020204" pitchFamily="34" charset="0"/>
              </a:rPr>
              <a:t>The supervisor will inform district administrative staff who will investigate the event and report it to the program manager within 3 business days.</a:t>
            </a:r>
          </a:p>
          <a:p>
            <a:r>
              <a:rPr lang="en-US" sz="1700" dirty="0">
                <a:latin typeface="Arial" panose="020B0604020202020204" pitchFamily="34" charset="0"/>
                <a:cs typeface="Arial" panose="020B0604020202020204" pitchFamily="34" charset="0"/>
              </a:rPr>
              <a:t>No retaliation toward an employee will be taken for reporting a potential material breach.  </a:t>
            </a:r>
          </a:p>
          <a:p>
            <a:r>
              <a:rPr lang="en-US" sz="1700" dirty="0">
                <a:latin typeface="Arial" panose="020B0604020202020204" pitchFamily="34" charset="0"/>
                <a:cs typeface="Arial" panose="020B0604020202020204" pitchFamily="34" charset="0"/>
              </a:rPr>
              <a:t>Any and all material breach events that are non-correctable within a reasonable time frame will be reported to OPA by the program manager. </a:t>
            </a:r>
          </a:p>
          <a:p>
            <a:pPr>
              <a:buFont typeface="Arial" pitchFamily="34" charset="0"/>
              <a:buChar char="•"/>
            </a:pPr>
            <a:endParaRPr lang="en-US" dirty="0"/>
          </a:p>
        </p:txBody>
      </p:sp>
    </p:spTree>
    <p:extLst>
      <p:ext uri="{BB962C8B-B14F-4D97-AF65-F5344CB8AC3E}">
        <p14:creationId xmlns:p14="http://schemas.microsoft.com/office/powerpoint/2010/main" val="325571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Inventory</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1"/>
            <a:ext cx="8367713" cy="6570132"/>
          </a:xfrm>
        </p:spPr>
        <p:txBody>
          <a:bodyPr>
            <a:normAutofit/>
          </a:bodyPr>
          <a:lstStyle/>
          <a:p>
            <a:pPr marL="0" indent="0">
              <a:buNone/>
            </a:pPr>
            <a:r>
              <a:rPr lang="en-US" b="1" dirty="0">
                <a:latin typeface="Arial" panose="020B0604020202020204" pitchFamily="34" charset="0"/>
                <a:cs typeface="Arial" panose="020B0604020202020204" pitchFamily="34" charset="0"/>
              </a:rPr>
              <a:t>340B Inventory:</a:t>
            </a:r>
          </a:p>
          <a:p>
            <a:r>
              <a:rPr lang="en-US" b="1" dirty="0">
                <a:latin typeface="Arial" panose="020B0604020202020204" pitchFamily="34" charset="0"/>
                <a:cs typeface="Arial" panose="020B0604020202020204" pitchFamily="34" charset="0"/>
              </a:rPr>
              <a:t> </a:t>
            </a:r>
            <a:r>
              <a:rPr lang="en-US" dirty="0"/>
              <a:t>340B purchased medications must be  stored separately from medications purchased from other funding sources and dispensed only to 340B eligible patients.</a:t>
            </a:r>
          </a:p>
          <a:p>
            <a:r>
              <a:rPr lang="en-US" dirty="0"/>
              <a:t>Each program (Family Planning, TB, and STD) must keep separate physical inventories.</a:t>
            </a:r>
          </a:p>
          <a:p>
            <a:r>
              <a:rPr lang="en-US" dirty="0"/>
              <a:t>HRSA regulations do not allow transferring of 340B purchased medications to other 340B certified entities.  </a:t>
            </a:r>
          </a:p>
          <a:p>
            <a:r>
              <a:rPr lang="en-US" dirty="0"/>
              <a:t>ADPH has requested a HRSA waiver to allow medications to be transferred to another ADPH 340B certified entity if the scope of service is the same and there is a justifiable reason for the transfer.</a:t>
            </a:r>
          </a:p>
          <a:p>
            <a:r>
              <a:rPr lang="en-US" dirty="0"/>
              <a:t>Approval from the Program Manager must be received before medications are transferred.</a:t>
            </a:r>
          </a:p>
          <a:p>
            <a:pPr>
              <a:buNone/>
            </a:pPr>
            <a:endParaRPr lang="en-US" dirty="0"/>
          </a:p>
        </p:txBody>
      </p:sp>
    </p:spTree>
    <p:extLst>
      <p:ext uri="{BB962C8B-B14F-4D97-AF65-F5344CB8AC3E}">
        <p14:creationId xmlns:p14="http://schemas.microsoft.com/office/powerpoint/2010/main" val="2909716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59205" y="69012"/>
            <a:ext cx="9523655" cy="1190445"/>
          </a:xfrm>
        </p:spPr>
        <p:txBody>
          <a:bodyPr/>
          <a:lstStyle/>
          <a:p>
            <a:pPr algn="ctr"/>
            <a:r>
              <a:rPr lang="en-US" dirty="0"/>
              <a:t>Introduction</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28956"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8956" y="3214054"/>
            <a:ext cx="5038344" cy="1023457"/>
          </a:xfrm>
        </p:spPr>
        <p:txBody>
          <a:bodyPr/>
          <a:lstStyle/>
          <a:p>
            <a:pPr algn="ctr"/>
            <a:r>
              <a:rPr lang="en-US" sz="2400" b="1" dirty="0">
                <a:latin typeface="Arial" panose="020B0604020202020204" pitchFamily="34" charset="0"/>
                <a:cs typeface="Arial" panose="020B0604020202020204" pitchFamily="34" charset="0"/>
              </a:rPr>
              <a:t>   </a:t>
            </a:r>
            <a:r>
              <a:rPr lang="en-US" sz="2400" b="1" dirty="0">
                <a:solidFill>
                  <a:schemeClr val="accent6">
                    <a:lumMod val="75000"/>
                  </a:schemeClr>
                </a:solidFill>
                <a:latin typeface="Arial" panose="020B0604020202020204" pitchFamily="34" charset="0"/>
                <a:cs typeface="Arial" panose="020B0604020202020204" pitchFamily="34" charset="0"/>
              </a:rPr>
              <a:t>Purpose of Policies and </a:t>
            </a:r>
          </a:p>
          <a:p>
            <a:pPr algn="ctr"/>
            <a:r>
              <a:rPr lang="en-US" sz="2400" b="1" dirty="0">
                <a:solidFill>
                  <a:schemeClr val="accent6">
                    <a:lumMod val="75000"/>
                  </a:schemeClr>
                </a:solidFill>
                <a:latin typeface="Arial" panose="020B0604020202020204" pitchFamily="34" charset="0"/>
                <a:cs typeface="Arial" panose="020B0604020202020204" pitchFamily="34" charset="0"/>
              </a:rPr>
              <a:t> Protocols in Public Health</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239512" y="2393004"/>
            <a:ext cx="6861697" cy="3689014"/>
          </a:xfrm>
        </p:spPr>
        <p:txBody>
          <a:bodyPr>
            <a:noAutofit/>
          </a:bodyPr>
          <a:lstStyle/>
          <a:p>
            <a:r>
              <a:rPr lang="en-US" dirty="0">
                <a:latin typeface="Arial" panose="020B0604020202020204" pitchFamily="34" charset="0"/>
                <a:ea typeface="Times New Roman" panose="02020603050405020304" pitchFamily="18" charset="0"/>
                <a:cs typeface="Arial" panose="020B0604020202020204" pitchFamily="34" charset="0"/>
              </a:rPr>
              <a:t>Policies and protocols</a:t>
            </a:r>
            <a:r>
              <a:rPr lang="en-US" dirty="0">
                <a:effectLst/>
                <a:latin typeface="Arial" panose="020B0604020202020204" pitchFamily="34" charset="0"/>
                <a:ea typeface="Times New Roman" panose="02020603050405020304" pitchFamily="18" charset="0"/>
                <a:cs typeface="Arial" panose="020B0604020202020204" pitchFamily="34" charset="0"/>
              </a:rPr>
              <a:t> are essential tools for public health looking to operate efficiently, comply with regulations, and promote a positive organizational culture (internalized patterns of behaviors). By establishing clear guidelines and protocols, </a:t>
            </a:r>
            <a:r>
              <a:rPr lang="en-US" u="sng" dirty="0">
                <a:effectLst/>
                <a:latin typeface="Arial" panose="020B0604020202020204" pitchFamily="34" charset="0"/>
                <a:ea typeface="Times New Roman" panose="02020603050405020304" pitchFamily="18" charset="0"/>
                <a:cs typeface="Arial" panose="020B0604020202020204" pitchFamily="34" charset="0"/>
              </a:rPr>
              <a:t>public health agencies can reduce the risk of errors, promote consistency</a:t>
            </a:r>
            <a:r>
              <a:rPr lang="en-US" dirty="0">
                <a:effectLst/>
                <a:latin typeface="Arial" panose="020B0604020202020204" pitchFamily="34" charset="0"/>
                <a:ea typeface="Times New Roman" panose="02020603050405020304" pitchFamily="18" charset="0"/>
                <a:cs typeface="Arial" panose="020B0604020202020204" pitchFamily="34" charset="0"/>
              </a:rPr>
              <a:t>, and create a sense of shared purpose among employees. </a:t>
            </a:r>
            <a:r>
              <a:rPr lang="en-US" dirty="0">
                <a:latin typeface="Arial" panose="020B0604020202020204" pitchFamily="34" charset="0"/>
                <a:cs typeface="Arial" panose="020B0604020202020204" pitchFamily="34" charset="0"/>
              </a:rPr>
              <a:t>This holds true for any health department organization regardless of the organizational structure and the number of employees.</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3</a:t>
            </a:fld>
            <a:endParaRPr lang="en-US" noProof="0" dirty="0"/>
          </a:p>
        </p:txBody>
      </p:sp>
    </p:spTree>
    <p:extLst>
      <p:ext uri="{BB962C8B-B14F-4D97-AF65-F5344CB8AC3E}">
        <p14:creationId xmlns:p14="http://schemas.microsoft.com/office/powerpoint/2010/main" val="1074753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HRSA</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Audit Process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1"/>
            <a:ext cx="8367713" cy="6570132"/>
          </a:xfrm>
        </p:spPr>
        <p:txBody>
          <a:bodyPr>
            <a:normAutofit fontScale="92500" lnSpcReduction="10000"/>
          </a:bodyPr>
          <a:lstStyle/>
          <a:p>
            <a:pPr marL="0" indent="0">
              <a:buNone/>
            </a:pPr>
            <a:r>
              <a:rPr lang="en-US" sz="2600" b="1" dirty="0">
                <a:latin typeface="Arial" panose="020B0604020202020204" pitchFamily="34" charset="0"/>
                <a:cs typeface="Arial" panose="020B0604020202020204" pitchFamily="34" charset="0"/>
              </a:rPr>
              <a:t>HRSA  Audits:</a:t>
            </a:r>
          </a:p>
          <a:p>
            <a:r>
              <a:rPr lang="en-US" sz="1700" b="1" dirty="0">
                <a:latin typeface="Arial" panose="020B0604020202020204" pitchFamily="34" charset="0"/>
                <a:cs typeface="Arial" panose="020B0604020202020204" pitchFamily="34" charset="0"/>
              </a:rPr>
              <a:t> </a:t>
            </a:r>
            <a:r>
              <a:rPr lang="en-US" sz="2400" dirty="0"/>
              <a:t>HRSA audits can be random or targeted and looks for:</a:t>
            </a:r>
          </a:p>
          <a:p>
            <a:pPr lvl="1">
              <a:buFont typeface="Wingdings" pitchFamily="2" charset="2"/>
              <a:buChar char="Ø"/>
            </a:pPr>
            <a:r>
              <a:rPr lang="en-US" sz="2400" dirty="0"/>
              <a:t>Eligibility</a:t>
            </a:r>
          </a:p>
          <a:p>
            <a:pPr lvl="1">
              <a:buFont typeface="Wingdings" pitchFamily="2" charset="2"/>
              <a:buChar char="Ø"/>
            </a:pPr>
            <a:r>
              <a:rPr lang="en-US" sz="2400" dirty="0"/>
              <a:t>Diversion</a:t>
            </a:r>
          </a:p>
          <a:p>
            <a:pPr lvl="1">
              <a:buFont typeface="Wingdings" pitchFamily="2" charset="2"/>
              <a:buChar char="Ø"/>
            </a:pPr>
            <a:r>
              <a:rPr lang="en-US" sz="2400" dirty="0"/>
              <a:t>Duplicate discounts</a:t>
            </a:r>
          </a:p>
          <a:p>
            <a:r>
              <a:rPr lang="en-US" sz="2400" dirty="0"/>
              <a:t>The HRSA auditor will review:</a:t>
            </a:r>
          </a:p>
          <a:p>
            <a:pPr lvl="1">
              <a:buFont typeface="Wingdings" pitchFamily="2" charset="2"/>
              <a:buChar char="Ø"/>
            </a:pPr>
            <a:r>
              <a:rPr lang="en-US" sz="2400" dirty="0"/>
              <a:t>Policies and Procedures</a:t>
            </a:r>
          </a:p>
          <a:p>
            <a:pPr lvl="1">
              <a:buFont typeface="Wingdings" pitchFamily="2" charset="2"/>
              <a:buChar char="Ø"/>
            </a:pPr>
            <a:r>
              <a:rPr lang="en-US" sz="2400" dirty="0"/>
              <a:t>Patient health records</a:t>
            </a:r>
          </a:p>
          <a:p>
            <a:pPr lvl="1">
              <a:buFont typeface="Wingdings" pitchFamily="2" charset="2"/>
              <a:buChar char="Ø"/>
            </a:pPr>
            <a:r>
              <a:rPr lang="en-US" sz="2400" dirty="0"/>
              <a:t>Other auditable records</a:t>
            </a:r>
          </a:p>
          <a:p>
            <a:pPr lvl="2"/>
            <a:r>
              <a:rPr lang="en-US" sz="2400" dirty="0"/>
              <a:t>Procurement</a:t>
            </a:r>
          </a:p>
          <a:p>
            <a:pPr lvl="2"/>
            <a:r>
              <a:rPr lang="en-US" sz="2400" dirty="0"/>
              <a:t>Inventory</a:t>
            </a:r>
          </a:p>
          <a:p>
            <a:pPr lvl="2"/>
            <a:r>
              <a:rPr lang="en-US" sz="2400" dirty="0"/>
              <a:t>Drug distribution</a:t>
            </a:r>
          </a:p>
          <a:p>
            <a:pPr lvl="2"/>
            <a:r>
              <a:rPr lang="en-US" sz="2400" dirty="0"/>
              <a:t>Other auditable records</a:t>
            </a:r>
          </a:p>
          <a:p>
            <a:r>
              <a:rPr lang="en-US" sz="2400" dirty="0"/>
              <a:t>Tools to promote 340B compliance </a:t>
            </a:r>
            <a:r>
              <a:rPr lang="en-US" sz="2400" dirty="0">
                <a:hlinkClick r:id="rId2"/>
              </a:rPr>
              <a:t>https://www.340bpvp.com/education/340b-tools/</a:t>
            </a:r>
            <a:r>
              <a:rPr lang="en-US" sz="2400" dirty="0"/>
              <a:t> .</a:t>
            </a:r>
          </a:p>
          <a:p>
            <a:endParaRPr lang="en-US" dirty="0"/>
          </a:p>
        </p:txBody>
      </p:sp>
    </p:spTree>
    <p:extLst>
      <p:ext uri="{BB962C8B-B14F-4D97-AF65-F5344CB8AC3E}">
        <p14:creationId xmlns:p14="http://schemas.microsoft.com/office/powerpoint/2010/main" val="4141394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Self Audit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PROCESS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1"/>
            <a:ext cx="8367713" cy="6163732"/>
          </a:xfrm>
        </p:spPr>
        <p:txBody>
          <a:bodyPr>
            <a:normAutofit lnSpcReduction="10000"/>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Self Audits:</a:t>
            </a:r>
          </a:p>
          <a:p>
            <a:r>
              <a:rPr lang="en-US" sz="3200" dirty="0">
                <a:latin typeface="Arial" panose="020B0604020202020204" pitchFamily="34" charset="0"/>
                <a:cs typeface="Arial" panose="020B0604020202020204" pitchFamily="34" charset="0"/>
              </a:rPr>
              <a:t>Ensures procuring, maintaining, and dispensing medications and maintaining records accurately reflects the entity’s Policies and Procedures. </a:t>
            </a:r>
          </a:p>
          <a:p>
            <a:r>
              <a:rPr lang="en-US" sz="3200" dirty="0">
                <a:latin typeface="Arial" panose="020B0604020202020204" pitchFamily="34" charset="0"/>
                <a:cs typeface="Arial" panose="020B0604020202020204" pitchFamily="34" charset="0"/>
              </a:rPr>
              <a:t>Review of patient records and inventory transfer documentation to identify any diversion or duplicate discounting.</a:t>
            </a:r>
          </a:p>
          <a:p>
            <a:r>
              <a:rPr lang="en-US" sz="3200" dirty="0">
                <a:latin typeface="Arial" panose="020B0604020202020204" pitchFamily="34" charset="0"/>
                <a:cs typeface="Arial" panose="020B0604020202020204" pitchFamily="34" charset="0"/>
              </a:rPr>
              <a:t>Must be consistent, thorough and scheduled regularly.</a:t>
            </a:r>
          </a:p>
          <a:p>
            <a:endParaRPr lang="en-US" dirty="0"/>
          </a:p>
        </p:txBody>
      </p:sp>
    </p:spTree>
    <p:extLst>
      <p:ext uri="{BB962C8B-B14F-4D97-AF65-F5344CB8AC3E}">
        <p14:creationId xmlns:p14="http://schemas.microsoft.com/office/powerpoint/2010/main" val="230345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ADPH Self Audit</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0"/>
            <a:ext cx="8367713" cy="6356349"/>
          </a:xfrm>
        </p:spPr>
        <p:txBody>
          <a:bodyPr>
            <a:normAutofit fontScale="92500" lnSpcReduction="20000"/>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Self Audits (</a:t>
            </a:r>
            <a:r>
              <a:rPr lang="en-US" sz="2000" dirty="0" err="1">
                <a:latin typeface="Arial" panose="020B0604020202020204" pitchFamily="34" charset="0"/>
                <a:cs typeface="Arial" panose="020B0604020202020204" pitchFamily="34" charset="0"/>
              </a:rPr>
              <a:t>Con’t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The 340B audit schedule ensures that all county health department FP, STD, and TB programs are audited at least once every two years. </a:t>
            </a:r>
          </a:p>
          <a:p>
            <a:r>
              <a:rPr lang="en-US" sz="2000" dirty="0">
                <a:latin typeface="Arial" panose="020B0604020202020204" pitchFamily="34" charset="0"/>
                <a:cs typeface="Arial" panose="020B0604020202020204" pitchFamily="34" charset="0"/>
              </a:rPr>
              <a:t>The first week of the month after each calendar quarter (January, April, July, and October), the Audit Coordinator will randomly select four FP, four STD, and two TB records to be audited and will send the list to the Program Managers. The Program Manager will audit pre-selected patient records and the 340B inventory using </a:t>
            </a:r>
            <a:r>
              <a:rPr lang="en-US" sz="2000" dirty="0" err="1">
                <a:latin typeface="Arial" panose="020B0604020202020204" pitchFamily="34" charset="0"/>
                <a:cs typeface="Arial" panose="020B0604020202020204" pitchFamily="34" charset="0"/>
              </a:rPr>
              <a:t>CureMD</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Audit results must be sent to the District Clinic Director by the end of the month.</a:t>
            </a:r>
          </a:p>
          <a:p>
            <a:r>
              <a:rPr lang="en-US" sz="2000" dirty="0">
                <a:latin typeface="Arial" panose="020B0604020202020204" pitchFamily="34" charset="0"/>
                <a:cs typeface="Arial" panose="020B0604020202020204" pitchFamily="34" charset="0"/>
              </a:rPr>
              <a:t>The Program Managers communicates audit results to the Department of Nursing, District Clinic Director(s), and others as appropriate.</a:t>
            </a:r>
          </a:p>
          <a:p>
            <a:r>
              <a:rPr lang="en-US" sz="2000" dirty="0">
                <a:latin typeface="Arial" panose="020B0604020202020204" pitchFamily="34" charset="0"/>
                <a:cs typeface="Arial" panose="020B0604020202020204" pitchFamily="34" charset="0"/>
              </a:rPr>
              <a:t>If needed, the District Clinic Director will assist the clinic supervisor in developing a corrective action plan (CAP). If a CAP is needed, the clinic site will be reaudited in 6 months to ensure corrective action has been made.</a:t>
            </a:r>
          </a:p>
          <a:p>
            <a:r>
              <a:rPr lang="en-US" sz="2000" dirty="0">
                <a:latin typeface="Arial" panose="020B0604020202020204" pitchFamily="34" charset="0"/>
                <a:cs typeface="Arial" panose="020B0604020202020204" pitchFamily="34" charset="0"/>
              </a:rPr>
              <a:t>The plan must be approved by the 340B Coordinator who monitors progress, ensuring that the plan is followed.</a:t>
            </a:r>
          </a:p>
          <a:p>
            <a:r>
              <a:rPr lang="en-US" sz="2000" dirty="0">
                <a:latin typeface="Arial" panose="020B0604020202020204" pitchFamily="34" charset="0"/>
                <a:cs typeface="Arial" panose="020B0604020202020204" pitchFamily="34" charset="0"/>
              </a:rPr>
              <a:t>Any material breach or diversion violation identified must be reported as stated above.</a:t>
            </a:r>
          </a:p>
          <a:p>
            <a:endParaRPr lang="en-US" dirty="0"/>
          </a:p>
        </p:txBody>
      </p:sp>
    </p:spTree>
    <p:extLst>
      <p:ext uri="{BB962C8B-B14F-4D97-AF65-F5344CB8AC3E}">
        <p14:creationId xmlns:p14="http://schemas.microsoft.com/office/powerpoint/2010/main" val="1183854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“Pearls” of Wisdom</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2"/>
            <a:ext cx="8367713" cy="6356348"/>
          </a:xfrm>
        </p:spPr>
        <p:txBody>
          <a:bodyPr>
            <a:normAutofit/>
          </a:bodyPr>
          <a:lstStyle/>
          <a:p>
            <a:pPr marL="0" indent="0">
              <a:buNone/>
            </a:pPr>
            <a:r>
              <a:rPr lang="en-US" b="1" dirty="0">
                <a:latin typeface="Arial" panose="020B0604020202020204" pitchFamily="34" charset="0"/>
                <a:cs typeface="Arial" panose="020B0604020202020204" pitchFamily="34" charset="0"/>
              </a:rPr>
              <a:t>“Pearls” of Wisdom:</a:t>
            </a:r>
          </a:p>
          <a:p>
            <a:r>
              <a:rPr lang="en-US" sz="2800" dirty="0">
                <a:latin typeface="Arial" panose="020B0604020202020204" pitchFamily="34" charset="0"/>
                <a:cs typeface="Arial" panose="020B0604020202020204" pitchFamily="34" charset="0"/>
              </a:rPr>
              <a:t>Make an offensive plan to establish and maintain the integrity of the 340B program within your facility.</a:t>
            </a:r>
          </a:p>
          <a:p>
            <a:r>
              <a:rPr lang="en-US" sz="2800" dirty="0">
                <a:latin typeface="Arial" panose="020B0604020202020204" pitchFamily="34" charset="0"/>
                <a:cs typeface="Arial" panose="020B0604020202020204" pitchFamily="34" charset="0"/>
              </a:rPr>
              <a:t>Empower a staff member from your facility to become an expert and utilize them as an internal audit administrator.</a:t>
            </a:r>
          </a:p>
          <a:p>
            <a:r>
              <a:rPr lang="en-US" sz="2800" dirty="0">
                <a:latin typeface="Arial" panose="020B0604020202020204" pitchFamily="34" charset="0"/>
                <a:cs typeface="Arial" panose="020B0604020202020204" pitchFamily="34" charset="0"/>
              </a:rPr>
              <a:t>Auditing yourself now may allow for an easier audit in the future.</a:t>
            </a:r>
          </a:p>
          <a:p>
            <a:r>
              <a:rPr lang="en-US" sz="2800" dirty="0">
                <a:latin typeface="Arial" panose="020B0604020202020204" pitchFamily="34" charset="0"/>
                <a:cs typeface="Arial" panose="020B0604020202020204" pitchFamily="34" charset="0"/>
              </a:rPr>
              <a:t>Identify your deficiencies and correct before the auditor arrives.</a:t>
            </a:r>
          </a:p>
          <a:p>
            <a:r>
              <a:rPr lang="en-US" sz="2800" dirty="0">
                <a:latin typeface="Arial" panose="020B0604020202020204" pitchFamily="34" charset="0"/>
                <a:cs typeface="Arial" panose="020B0604020202020204" pitchFamily="34" charset="0"/>
              </a:rPr>
              <a:t>Educate, educate, educate.</a:t>
            </a:r>
          </a:p>
          <a:p>
            <a:endParaRPr lang="en-US" sz="2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987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Inventory Audit Process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1"/>
            <a:ext cx="8367713" cy="6615288"/>
          </a:xfrm>
        </p:spPr>
        <p:txBody>
          <a:bodyPr>
            <a:normAutofit lnSpcReduction="10000"/>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Inventory Audit Process:</a:t>
            </a:r>
          </a:p>
          <a:p>
            <a:r>
              <a:rPr lang="en-US" sz="1800" dirty="0">
                <a:latin typeface="Arial" panose="020B0604020202020204" pitchFamily="34" charset="0"/>
                <a:cs typeface="Arial" panose="020B0604020202020204" pitchFamily="34" charset="0"/>
              </a:rPr>
              <a:t>Are there any discrepancies that may indicate non 340B eligible patients receiving 340B drugs?</a:t>
            </a:r>
          </a:p>
          <a:p>
            <a:r>
              <a:rPr lang="en-US" sz="1800" dirty="0">
                <a:latin typeface="Arial" panose="020B0604020202020204" pitchFamily="34" charset="0"/>
                <a:cs typeface="Arial" panose="020B0604020202020204" pitchFamily="34" charset="0"/>
              </a:rPr>
              <a:t>Are there clear and auditable ways to identify eligible patients?</a:t>
            </a:r>
          </a:p>
          <a:p>
            <a:r>
              <a:rPr lang="en-US" sz="1800" dirty="0">
                <a:latin typeface="Arial" panose="020B0604020202020204" pitchFamily="34" charset="0"/>
                <a:cs typeface="Arial" panose="020B0604020202020204" pitchFamily="34" charset="0"/>
              </a:rPr>
              <a:t>Is there a sound way to manage referrals for care provided outside your facility?</a:t>
            </a:r>
          </a:p>
          <a:p>
            <a:r>
              <a:rPr lang="en-US" sz="1800" dirty="0">
                <a:latin typeface="Arial" panose="020B0604020202020204" pitchFamily="34" charset="0"/>
                <a:cs typeface="Arial" panose="020B0604020202020204" pitchFamily="34" charset="0"/>
              </a:rPr>
              <a:t>Assess your inventory management for eligible and non-eligible patients.</a:t>
            </a:r>
          </a:p>
          <a:p>
            <a:r>
              <a:rPr lang="en-US" sz="1800" dirty="0">
                <a:latin typeface="Arial" panose="020B0604020202020204" pitchFamily="34" charset="0"/>
                <a:cs typeface="Arial" panose="020B0604020202020204" pitchFamily="34" charset="0"/>
              </a:rPr>
              <a:t>Examine the process for identifying patients that qualify for the 340B program.</a:t>
            </a:r>
          </a:p>
          <a:p>
            <a:r>
              <a:rPr lang="en-US" sz="1800" dirty="0">
                <a:latin typeface="Arial" panose="020B0604020202020204" pitchFamily="34" charset="0"/>
                <a:cs typeface="Arial" panose="020B0604020202020204" pitchFamily="34" charset="0"/>
              </a:rPr>
              <a:t>Review accuracy of the quantity units that are dispensed for match with ordering quantities.</a:t>
            </a:r>
          </a:p>
          <a:p>
            <a:r>
              <a:rPr lang="en-US" sz="1800" dirty="0">
                <a:latin typeface="Arial" panose="020B0604020202020204" pitchFamily="34" charset="0"/>
                <a:cs typeface="Arial" panose="020B0604020202020204" pitchFamily="34" charset="0"/>
              </a:rPr>
              <a:t>Track drug specifically purchased for TB, STD, or FHS from purchase to exiting the county health department.</a:t>
            </a:r>
          </a:p>
          <a:p>
            <a:r>
              <a:rPr lang="en-US" sz="1800" dirty="0">
                <a:latin typeface="Arial" panose="020B0604020202020204" pitchFamily="34" charset="0"/>
                <a:cs typeface="Arial" panose="020B0604020202020204" pitchFamily="34" charset="0"/>
              </a:rPr>
              <a:t>Ensure that it remains in supply only for specific grant.</a:t>
            </a:r>
          </a:p>
          <a:p>
            <a:r>
              <a:rPr lang="en-US" sz="1800" dirty="0">
                <a:latin typeface="Arial" panose="020B0604020202020204" pitchFamily="34" charset="0"/>
                <a:cs typeface="Arial" panose="020B0604020202020204" pitchFamily="34" charset="0"/>
              </a:rPr>
              <a:t>Randomly select a product.</a:t>
            </a:r>
          </a:p>
          <a:p>
            <a:r>
              <a:rPr lang="en-US" sz="1800" dirty="0">
                <a:latin typeface="Arial" panose="020B0604020202020204" pitchFamily="34" charset="0"/>
                <a:cs typeface="Arial" panose="020B0604020202020204" pitchFamily="34" charset="0"/>
              </a:rPr>
              <a:t>Reconcile.</a:t>
            </a:r>
          </a:p>
          <a:p>
            <a:pPr lvl="1"/>
            <a:r>
              <a:rPr lang="en-US" sz="1800" dirty="0">
                <a:latin typeface="Arial" panose="020B0604020202020204" pitchFamily="34" charset="0"/>
                <a:cs typeface="Arial" panose="020B0604020202020204" pitchFamily="34" charset="0"/>
              </a:rPr>
              <a:t>Total quantity dispensed to all patients</a:t>
            </a:r>
          </a:p>
          <a:p>
            <a:pPr lvl="1"/>
            <a:r>
              <a:rPr lang="en-US" sz="1800" dirty="0">
                <a:latin typeface="Arial" panose="020B0604020202020204" pitchFamily="34" charset="0"/>
                <a:cs typeface="Arial" panose="020B0604020202020204" pitchFamily="34" charset="0"/>
              </a:rPr>
              <a:t>With total quantity purchased by clinic</a:t>
            </a:r>
          </a:p>
          <a:p>
            <a:endParaRPr lang="en-US" sz="1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893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6036-950C-6AB6-5F91-AE15205C2C59}"/>
              </a:ext>
            </a:extLst>
          </p:cNvPr>
          <p:cNvSpPr>
            <a:spLocks noGrp="1"/>
          </p:cNvSpPr>
          <p:nvPr>
            <p:ph type="title"/>
          </p:nvPr>
        </p:nvSpPr>
        <p:spPr>
          <a:xfrm>
            <a:off x="135965" y="1493520"/>
            <a:ext cx="2771138" cy="2560320"/>
          </a:xfrm>
        </p:spPr>
        <p:txBody>
          <a:bodyPr>
            <a:normAutofit fontScale="90000"/>
          </a:bodyPr>
          <a:lstStyle/>
          <a:p>
            <a:pPr algn="ctr"/>
            <a:r>
              <a:rPr lang="en-US" sz="2800" dirty="0">
                <a:latin typeface="Arial" panose="020B0604020202020204" pitchFamily="34" charset="0"/>
                <a:cs typeface="Arial" panose="020B0604020202020204" pitchFamily="34" charset="0"/>
              </a:rPr>
              <a:t>340B DRUG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DISCOUNT      PROGRAM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APEXUS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5E94FB21-A592-7F40-A71C-1CE6EDEA27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Content Placeholder 9">
            <a:extLst>
              <a:ext uri="{FF2B5EF4-FFF2-40B4-BE49-F238E27FC236}">
                <a16:creationId xmlns:a16="http://schemas.microsoft.com/office/drawing/2014/main" id="{AFBBA7DB-EB1C-3103-978B-55A9ED8A6E3F}"/>
              </a:ext>
            </a:extLst>
          </p:cNvPr>
          <p:cNvSpPr>
            <a:spLocks noGrp="1"/>
          </p:cNvSpPr>
          <p:nvPr>
            <p:ph sz="quarter" idx="14"/>
          </p:nvPr>
        </p:nvSpPr>
        <p:spPr>
          <a:xfrm>
            <a:off x="3422650" y="1"/>
            <a:ext cx="8367713" cy="6797614"/>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BB817C3-194B-DB75-251F-D54D201394A7}"/>
              </a:ext>
            </a:extLst>
          </p:cNvPr>
          <p:cNvSpPr txBox="1"/>
          <p:nvPr/>
        </p:nvSpPr>
        <p:spPr>
          <a:xfrm>
            <a:off x="3717985" y="448574"/>
            <a:ext cx="6202392" cy="2554545"/>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Apexus is the 340B Prime Vendor and contracts with wholesalers for distribution, negotiates with manufacturers for sub-340B pricing, and is a resource for covered entities with questions regarding the 340B rules.</a:t>
            </a:r>
          </a:p>
          <a:p>
            <a:r>
              <a:rPr lang="en-US" sz="2000" dirty="0">
                <a:latin typeface="Arial" panose="020B0604020202020204" pitchFamily="34" charset="0"/>
                <a:cs typeface="Arial" panose="020B0604020202020204" pitchFamily="34" charset="0"/>
                <a:hlinkClick r:id="rId2"/>
              </a:rPr>
              <a:t>https://www.Apexus.com</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Offers online 340B education, 340B University OnDemand.</a:t>
            </a:r>
          </a:p>
        </p:txBody>
      </p:sp>
      <p:sp>
        <p:nvSpPr>
          <p:cNvPr id="9" name="TextBox 8">
            <a:extLst>
              <a:ext uri="{FF2B5EF4-FFF2-40B4-BE49-F238E27FC236}">
                <a16:creationId xmlns:a16="http://schemas.microsoft.com/office/drawing/2014/main" id="{C906AD23-4F2C-59D4-66FF-DA8B1493ADBD}"/>
              </a:ext>
            </a:extLst>
          </p:cNvPr>
          <p:cNvSpPr txBox="1"/>
          <p:nvPr/>
        </p:nvSpPr>
        <p:spPr>
          <a:xfrm>
            <a:off x="3717986" y="3003118"/>
            <a:ext cx="7134044" cy="286232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340B University on Demand is required for district and central office staff who are responsible for programs that purchase 340B medications. </a:t>
            </a:r>
          </a:p>
          <a:p>
            <a:r>
              <a:rPr lang="en-US" sz="2000" dirty="0">
                <a:latin typeface="Arial" panose="020B0604020202020204" pitchFamily="34" charset="0"/>
                <a:cs typeface="Arial" panose="020B0604020202020204" pitchFamily="34" charset="0"/>
              </a:rPr>
              <a:t>Modules that are 10-30 minutes in length.</a:t>
            </a:r>
          </a:p>
          <a:p>
            <a:r>
              <a:rPr lang="en-US" sz="2000" dirty="0">
                <a:latin typeface="Arial" panose="020B0604020202020204" pitchFamily="34" charset="0"/>
                <a:cs typeface="Arial" panose="020B0604020202020204" pitchFamily="34" charset="0"/>
              </a:rPr>
              <a:t>Go to </a:t>
            </a:r>
            <a:r>
              <a:rPr lang="en-US" sz="2000" dirty="0">
                <a:latin typeface="Arial" panose="020B0604020202020204" pitchFamily="34" charset="0"/>
                <a:cs typeface="Arial" panose="020B0604020202020204" pitchFamily="34" charset="0"/>
                <a:hlinkClick r:id="rId3"/>
              </a:rPr>
              <a:t>https://www.340bpvp.com/education/340b-u-ondemand/</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Click on 340B Education Portal.</a:t>
            </a:r>
          </a:p>
          <a:p>
            <a:r>
              <a:rPr lang="en-US" sz="2000" dirty="0">
                <a:latin typeface="Arial" panose="020B0604020202020204" pitchFamily="34" charset="0"/>
                <a:cs typeface="Arial" panose="020B0604020202020204" pitchFamily="34" charset="0"/>
              </a:rPr>
              <a:t>Click on Covered-Entities.</a:t>
            </a:r>
          </a:p>
          <a:p>
            <a:r>
              <a:rPr lang="en-US" sz="2000" dirty="0">
                <a:latin typeface="Arial" panose="020B0604020202020204" pitchFamily="34" charset="0"/>
                <a:cs typeface="Arial" panose="020B0604020202020204" pitchFamily="34" charset="0"/>
              </a:rPr>
              <a:t>Sign up as a new user.</a:t>
            </a:r>
          </a:p>
        </p:txBody>
      </p:sp>
    </p:spTree>
    <p:extLst>
      <p:ext uri="{BB962C8B-B14F-4D97-AF65-F5344CB8AC3E}">
        <p14:creationId xmlns:p14="http://schemas.microsoft.com/office/powerpoint/2010/main" val="1106837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8E6A4D9-12A1-4CD4-99EA-5C5ECDEF8A33}"/>
              </a:ext>
            </a:extLst>
          </p:cNvPr>
          <p:cNvSpPr>
            <a:spLocks noGrp="1"/>
          </p:cNvSpPr>
          <p:nvPr>
            <p:ph type="title"/>
          </p:nvPr>
        </p:nvSpPr>
        <p:spPr>
          <a:xfrm>
            <a:off x="67112" y="1887166"/>
            <a:ext cx="2829861" cy="1906620"/>
          </a:xfrm>
        </p:spPr>
        <p:txBody>
          <a:bodyPr>
            <a:normAutofit/>
          </a:bodyPr>
          <a:lstStyle/>
          <a:p>
            <a:pPr algn="ctr"/>
            <a:r>
              <a:rPr lang="en-US" sz="2000" dirty="0"/>
              <a:t>ADPH STANIDNG ORDERS</a:t>
            </a:r>
          </a:p>
        </p:txBody>
      </p:sp>
      <p:sp>
        <p:nvSpPr>
          <p:cNvPr id="5" name="Slide Number Placeholder 4">
            <a:extLst>
              <a:ext uri="{FF2B5EF4-FFF2-40B4-BE49-F238E27FC236}">
                <a16:creationId xmlns:a16="http://schemas.microsoft.com/office/drawing/2014/main" id="{4DB248E8-80F2-482E-B0AF-EE7EBC7C3EAD}"/>
              </a:ext>
            </a:extLst>
          </p:cNvPr>
          <p:cNvSpPr>
            <a:spLocks noGrp="1"/>
          </p:cNvSpPr>
          <p:nvPr>
            <p:ph type="sldNum" sz="quarter" idx="12"/>
          </p:nvPr>
        </p:nvSpPr>
        <p:spPr>
          <a:xfrm>
            <a:off x="11361787" y="6355080"/>
            <a:ext cx="630936" cy="365125"/>
          </a:xfrm>
        </p:spPr>
        <p:txBody>
          <a:bodyPr/>
          <a:lstStyle/>
          <a:p>
            <a:pPr lvl="0"/>
            <a:fld id="{06B786C7-B8F9-4072-AAAA-17258464D730}" type="slidenum">
              <a:rPr lang="en-US" noProof="0" smtClean="0"/>
              <a:pPr lvl="0"/>
              <a:t>36</a:t>
            </a:fld>
            <a:endParaRPr lang="en-US" noProof="0" dirty="0"/>
          </a:p>
        </p:txBody>
      </p:sp>
      <p:sp>
        <p:nvSpPr>
          <p:cNvPr id="6" name="Content Placeholder 5">
            <a:extLst>
              <a:ext uri="{FF2B5EF4-FFF2-40B4-BE49-F238E27FC236}">
                <a16:creationId xmlns:a16="http://schemas.microsoft.com/office/drawing/2014/main" id="{1631ED13-B334-72BC-5D0F-541E7767DE9C}"/>
              </a:ext>
            </a:extLst>
          </p:cNvPr>
          <p:cNvSpPr>
            <a:spLocks noGrp="1"/>
          </p:cNvSpPr>
          <p:nvPr>
            <p:ph sz="quarter" idx="14"/>
          </p:nvPr>
        </p:nvSpPr>
        <p:spPr>
          <a:xfrm>
            <a:off x="3036498" y="137795"/>
            <a:ext cx="9155501" cy="8721725"/>
          </a:xfrm>
        </p:spPr>
        <p:txBody>
          <a:bodyPr>
            <a:normAutofit/>
          </a:bodyPr>
          <a:lstStyle/>
          <a:p>
            <a:pPr marL="0" indent="0">
              <a:buNone/>
            </a:pPr>
            <a:r>
              <a:rPr lang="en-US" sz="2200" b="1" u="sng" dirty="0">
                <a:latin typeface="Arial" panose="020B0604020202020204" pitchFamily="34" charset="0"/>
                <a:cs typeface="Arial" panose="020B0604020202020204" pitchFamily="34" charset="0"/>
              </a:rPr>
              <a:t>Overview</a:t>
            </a:r>
            <a:r>
              <a:rPr lang="en-US" sz="2200" dirty="0">
                <a:latin typeface="Arial" panose="020B0604020202020204" pitchFamily="34" charset="0"/>
                <a:cs typeface="Arial" panose="020B0604020202020204" pitchFamily="34" charset="0"/>
              </a:rPr>
              <a:t>:</a:t>
            </a:r>
          </a:p>
          <a:p>
            <a:pPr marL="0" indent="0">
              <a:buNone/>
            </a:pPr>
            <a:r>
              <a:rPr lang="en-US" sz="2200" dirty="0">
                <a:latin typeface="Arial" panose="020B0604020202020204" pitchFamily="34" charset="0"/>
                <a:cs typeface="Arial" panose="020B0604020202020204" pitchFamily="34" charset="0"/>
              </a:rPr>
              <a:t>Empowers both clinical and non – clinical staff at the county level to deliver high – quality evidenced – based care that can be integrated into the county health department workflow.</a:t>
            </a:r>
          </a:p>
          <a:p>
            <a:pPr marL="0" indent="0">
              <a:buNone/>
            </a:pPr>
            <a:r>
              <a:rPr lang="en-US" sz="2200" dirty="0">
                <a:latin typeface="Arial" panose="020B0604020202020204" pitchFamily="34" charset="0"/>
                <a:cs typeface="Arial" panose="020B0604020202020204" pitchFamily="34" charset="0"/>
              </a:rPr>
              <a:t>Standing orders are written as guidelines to county health department staff providing a service outside of the electronic health record and outside of protocol.</a:t>
            </a:r>
          </a:p>
          <a:p>
            <a:pPr marL="0" indent="0">
              <a:buNone/>
            </a:pPr>
            <a:r>
              <a:rPr lang="en-US" sz="2200" dirty="0">
                <a:latin typeface="Arial" panose="020B0604020202020204" pitchFamily="34" charset="0"/>
                <a:cs typeface="Arial" panose="020B0604020202020204" pitchFamily="34" charset="0"/>
              </a:rPr>
              <a:t>Examples:</a:t>
            </a:r>
          </a:p>
          <a:p>
            <a:pPr marL="0" indent="0">
              <a:lnSpc>
                <a:spcPct val="100000"/>
              </a:lnSpc>
              <a:buNone/>
            </a:pPr>
            <a:r>
              <a:rPr lang="en-US" sz="2200" dirty="0">
                <a:latin typeface="Arial" panose="020B0604020202020204" pitchFamily="34" charset="0"/>
                <a:cs typeface="Arial" panose="020B0604020202020204" pitchFamily="34" charset="0"/>
              </a:rPr>
              <a:t>Covid – 19 Vaccines</a:t>
            </a:r>
          </a:p>
          <a:p>
            <a:pPr marL="0" indent="0">
              <a:lnSpc>
                <a:spcPct val="100000"/>
              </a:lnSpc>
              <a:buNone/>
            </a:pPr>
            <a:r>
              <a:rPr lang="en-US" sz="2200" dirty="0">
                <a:latin typeface="Arial" panose="020B0604020202020204" pitchFamily="34" charset="0"/>
                <a:cs typeface="Arial" panose="020B0604020202020204" pitchFamily="34" charset="0"/>
              </a:rPr>
              <a:t>Emancipated Minors Receiving a Covid – 19 Vaccine</a:t>
            </a:r>
          </a:p>
          <a:p>
            <a:pPr marL="0" indent="0">
              <a:lnSpc>
                <a:spcPct val="100000"/>
              </a:lnSpc>
              <a:buNone/>
            </a:pPr>
            <a:r>
              <a:rPr lang="en-US" sz="2200" dirty="0">
                <a:latin typeface="Arial" panose="020B0604020202020204" pitchFamily="34" charset="0"/>
                <a:cs typeface="Arial" panose="020B0604020202020204" pitchFamily="34" charset="0"/>
              </a:rPr>
              <a:t>Flu Vaccines</a:t>
            </a:r>
          </a:p>
          <a:p>
            <a:pPr marL="0" indent="0">
              <a:lnSpc>
                <a:spcPct val="100000"/>
              </a:lnSpc>
              <a:buNone/>
            </a:pPr>
            <a:r>
              <a:rPr lang="en-US" sz="2200" dirty="0">
                <a:latin typeface="Arial" panose="020B0604020202020204" pitchFamily="34" charset="0"/>
                <a:cs typeface="Arial" panose="020B0604020202020204" pitchFamily="34" charset="0"/>
              </a:rPr>
              <a:t>Medical Needs Shelter</a:t>
            </a:r>
          </a:p>
          <a:p>
            <a:pPr marL="0" indent="0">
              <a:lnSpc>
                <a:spcPct val="100000"/>
              </a:lnSpc>
              <a:buNone/>
            </a:pPr>
            <a:r>
              <a:rPr lang="en-US" sz="2200" dirty="0">
                <a:latin typeface="Arial" panose="020B0604020202020204" pitchFamily="34" charset="0"/>
                <a:cs typeface="Arial" panose="020B0604020202020204" pitchFamily="34" charset="0"/>
              </a:rPr>
              <a:t>Nurse Practitioner Collaborative Disclaimer</a:t>
            </a:r>
          </a:p>
          <a:p>
            <a:pPr marL="0" indent="0">
              <a:lnSpc>
                <a:spcPct val="100000"/>
              </a:lnSpc>
              <a:buNone/>
            </a:pPr>
            <a:r>
              <a:rPr lang="en-US" sz="2200" dirty="0">
                <a:latin typeface="Arial" panose="020B0604020202020204" pitchFamily="34" charset="0"/>
                <a:cs typeface="Arial" panose="020B0604020202020204" pitchFamily="34" charset="0"/>
              </a:rPr>
              <a:t>Family and Women’s Health Clinic and Off – Site Standing Orders</a:t>
            </a:r>
          </a:p>
          <a:p>
            <a:pPr marL="0" indent="0">
              <a:lnSpc>
                <a:spcPct val="100000"/>
              </a:lnSpc>
              <a:buNone/>
            </a:pPr>
            <a:endParaRPr lang="en-US" sz="22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98523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92E93D-8BFB-4A21-A47E-78B6DCA21146}"/>
              </a:ext>
            </a:extLst>
          </p:cNvPr>
          <p:cNvSpPr>
            <a:spLocks noGrp="1"/>
          </p:cNvSpPr>
          <p:nvPr>
            <p:ph type="title"/>
          </p:nvPr>
        </p:nvSpPr>
        <p:spPr>
          <a:xfrm>
            <a:off x="199278" y="243282"/>
            <a:ext cx="6249288" cy="805342"/>
          </a:xfrm>
        </p:spPr>
        <p:txBody>
          <a:bodyPr/>
          <a:lstStyle/>
          <a:p>
            <a:r>
              <a:rPr lang="en-US" dirty="0"/>
              <a:t>Conclusion</a:t>
            </a:r>
          </a:p>
        </p:txBody>
      </p:sp>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83890" y="940279"/>
            <a:ext cx="6146493" cy="5351465"/>
          </a:xfrm>
        </p:spPr>
        <p:txBody>
          <a:bodyPr>
            <a:normAutofit fontScale="92500" lnSpcReduction="10000"/>
          </a:bodyPr>
          <a:lstStyle/>
          <a:p>
            <a:pPr>
              <a:lnSpc>
                <a:spcPct val="100000"/>
              </a:lnSpc>
            </a:pPr>
            <a:r>
              <a:rPr lang="en-US" dirty="0">
                <a:latin typeface="Arial" panose="020B0604020202020204" pitchFamily="34" charset="0"/>
                <a:cs typeface="Arial" panose="020B0604020202020204" pitchFamily="34" charset="0"/>
              </a:rPr>
              <a:t>Clear organization policies and protocols are a must for every organization, including the Department of Public Health, regardless of its size. If you have employees, you need policies and protocols.</a:t>
            </a:r>
          </a:p>
          <a:p>
            <a:pPr>
              <a:lnSpc>
                <a:spcPct val="100000"/>
              </a:lnSpc>
            </a:pPr>
            <a:r>
              <a:rPr lang="en-US" dirty="0">
                <a:latin typeface="Arial" panose="020B0604020202020204" pitchFamily="34" charset="0"/>
                <a:cs typeface="Arial" panose="020B0604020202020204" pitchFamily="34" charset="0"/>
              </a:rPr>
              <a:t>Tie Policy Goals to Organizational Needs:</a:t>
            </a:r>
          </a:p>
          <a:p>
            <a:pPr>
              <a:lnSpc>
                <a:spcPct val="100000"/>
              </a:lnSpc>
            </a:pPr>
            <a:r>
              <a:rPr lang="en-US" dirty="0">
                <a:latin typeface="Arial" panose="020B0604020202020204" pitchFamily="34" charset="0"/>
                <a:cs typeface="Arial" panose="020B0604020202020204" pitchFamily="34" charset="0"/>
              </a:rPr>
              <a:t>Consider your health department circumstances (mission, categorical services provided, size, objectives, and values), so that your policies align with them.</a:t>
            </a:r>
          </a:p>
          <a:p>
            <a:pPr marL="342900" indent="-342900">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 Promote your policies and protocols</a:t>
            </a:r>
          </a:p>
          <a:p>
            <a:pPr marL="342900" indent="-342900">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Make sure they are easy to understand</a:t>
            </a:r>
          </a:p>
          <a:p>
            <a:pPr marL="342900" indent="-342900">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Prepare employees prior to implementation</a:t>
            </a:r>
          </a:p>
          <a:p>
            <a:pPr marL="342900" indent="-342900">
              <a:lnSpc>
                <a:spcPct val="100000"/>
              </a:lnSpc>
              <a:buFont typeface="Arial" panose="020B0604020202020204" pitchFamily="34" charset="0"/>
              <a:buChar char="•"/>
            </a:pPr>
            <a:r>
              <a:rPr lang="en-US" dirty="0">
                <a:latin typeface="Arial" panose="020B0604020202020204" pitchFamily="34" charset="0"/>
                <a:cs typeface="Arial" panose="020B0604020202020204" pitchFamily="34" charset="0"/>
              </a:rPr>
              <a:t>Evaluate and revise periodically</a:t>
            </a:r>
          </a:p>
          <a:p>
            <a:pPr marL="342900" indent="-342900">
              <a:lnSpc>
                <a:spcPct val="10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53" name="Picture Placeholder 52" descr="A picture containing mountain, sky, snow, outdoor">
            <a:extLst>
              <a:ext uri="{FF2B5EF4-FFF2-40B4-BE49-F238E27FC236}">
                <a16:creationId xmlns:a16="http://schemas.microsoft.com/office/drawing/2014/main" id="{9AFE6654-29BC-4F7D-9F69-C78DCCF2A7AC}"/>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9329736" y="665579"/>
            <a:ext cx="2662986" cy="2513012"/>
          </a:xfrm>
        </p:spPr>
      </p:pic>
      <p:pic>
        <p:nvPicPr>
          <p:cNvPr id="19" name="Picture Placeholder 18" descr="A picture containing outdoor, mountain, sky, nature">
            <a:extLst>
              <a:ext uri="{FF2B5EF4-FFF2-40B4-BE49-F238E27FC236}">
                <a16:creationId xmlns:a16="http://schemas.microsoft.com/office/drawing/2014/main" id="{AA7C515C-968D-4E0E-AE9F-2B4791B73F84}"/>
              </a:ext>
            </a:extLst>
          </p:cNvPr>
          <p:cNvPicPr>
            <a:picLocks noGrp="1" noRot="1" noChangeAspect="1" noMove="1" noResize="1" noEditPoints="1" noAdjustHandles="1" noChangeArrowheads="1" noChangeShapeType="1" noCrop="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6700854" y="3607271"/>
            <a:ext cx="2214562" cy="2513012"/>
          </a:xfrm>
        </p:spPr>
      </p:pic>
      <p:pic>
        <p:nvPicPr>
          <p:cNvPr id="25" name="Picture Placeholder 24" descr="A picture containing nature, outdoor, mountain, night sky">
            <a:extLst>
              <a:ext uri="{FF2B5EF4-FFF2-40B4-BE49-F238E27FC236}">
                <a16:creationId xmlns:a16="http://schemas.microsoft.com/office/drawing/2014/main" id="{74AF03B6-7ED2-47DC-A5B8-3F7DB422CEA5}"/>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9324844" y="3429000"/>
            <a:ext cx="2783265" cy="2691283"/>
          </a:xfrm>
        </p:spPr>
      </p:pic>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37</a:t>
            </a:fld>
            <a:endParaRPr lang="en-US" noProof="0" dirty="0"/>
          </a:p>
        </p:txBody>
      </p:sp>
      <p:pic>
        <p:nvPicPr>
          <p:cNvPr id="3078" name="Picture 6" descr="Change background">
            <a:extLst>
              <a:ext uri="{FF2B5EF4-FFF2-40B4-BE49-F238E27FC236}">
                <a16:creationId xmlns:a16="http://schemas.microsoft.com/office/drawing/2014/main" id="{401C36AB-99A3-DCE2-5218-DAA717CFE12C}"/>
              </a:ext>
            </a:extLst>
          </p:cNvPr>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26794" r="26794"/>
          <a:stretch>
            <a:fillRect/>
          </a:stretch>
        </p:blipFill>
        <p:spPr bwMode="auto">
          <a:xfrm>
            <a:off x="6448567" y="665163"/>
            <a:ext cx="2662986" cy="25130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hange background">
            <a:extLst>
              <a:ext uri="{FF2B5EF4-FFF2-40B4-BE49-F238E27FC236}">
                <a16:creationId xmlns:a16="http://schemas.microsoft.com/office/drawing/2014/main" id="{FEFC2E63-9277-5FB9-DC25-50E7B2D21D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8566" y="3429000"/>
            <a:ext cx="2662986" cy="269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08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5748651" cy="1409037"/>
          </a:xfrm>
        </p:spPr>
        <p:txBody>
          <a:bodyPr/>
          <a:lstStyle/>
          <a:p>
            <a:r>
              <a:rPr lang="en-US" dirty="0"/>
              <a:t>         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8274570" y="386989"/>
            <a:ext cx="4337249" cy="3758334"/>
          </a:xfrm>
        </p:spPr>
        <p:txBody>
          <a:bodyPr>
            <a:normAutofit/>
          </a:bodyPr>
          <a:lstStyle/>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QUESTIONS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Kaye Melnick</a:t>
            </a:r>
          </a:p>
          <a:p>
            <a:r>
              <a:rPr lang="en-US" sz="1600" dirty="0">
                <a:latin typeface="Arial" panose="020B0604020202020204" pitchFamily="34" charset="0"/>
                <a:cs typeface="Arial" panose="020B0604020202020204" pitchFamily="34" charset="0"/>
              </a:rPr>
              <a:t>Chief Nursing Officer</a:t>
            </a:r>
          </a:p>
          <a:p>
            <a:r>
              <a:rPr lang="en-US" sz="1600" dirty="0">
                <a:latin typeface="Arial" panose="020B0604020202020204" pitchFamily="34" charset="0"/>
                <a:cs typeface="Arial" panose="020B0604020202020204" pitchFamily="34" charset="0"/>
              </a:rPr>
              <a:t>Alabama Department of Public Health</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kaye.melnick@adph.state.al.us</a:t>
            </a:r>
          </a:p>
          <a:p>
            <a:endParaRPr lang="en-US" sz="2000" dirty="0">
              <a:latin typeface="Arial" panose="020B0604020202020204" pitchFamily="34" charset="0"/>
              <a:cs typeface="Arial" panose="020B0604020202020204" pitchFamily="34" charset="0"/>
            </a:endParaRPr>
          </a:p>
          <a:p>
            <a:endParaRPr lang="en-US" dirty="0"/>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8274570" cy="4532313"/>
          </a:xfrm>
        </p:spPr>
      </p:pic>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330411" y="4532313"/>
            <a:ext cx="3917430" cy="2325687"/>
          </a:xfrm>
        </p:spPr>
      </p:pic>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fld id="{D39F39FF-F5CB-4ACA-9B46-4CCF89ECA75F}" type="slidenum">
              <a:rPr lang="en-US" noProof="0" smtClean="0"/>
              <a:pPr lvl="0"/>
              <a:t>38</a:t>
            </a:fld>
            <a:endParaRPr lang="en-US" noProof="0" dirty="0"/>
          </a:p>
        </p:txBody>
      </p:sp>
      <p:sp>
        <p:nvSpPr>
          <p:cNvPr id="3" name="TextBox 2">
            <a:extLst>
              <a:ext uri="{FF2B5EF4-FFF2-40B4-BE49-F238E27FC236}">
                <a16:creationId xmlns:a16="http://schemas.microsoft.com/office/drawing/2014/main" id="{9D88B7FA-692A-C496-8A7A-86E36D9178F2}"/>
              </a:ext>
            </a:extLst>
          </p:cNvPr>
          <p:cNvSpPr txBox="1"/>
          <p:nvPr/>
        </p:nvSpPr>
        <p:spPr>
          <a:xfrm>
            <a:off x="0" y="1285336"/>
            <a:ext cx="8177841" cy="1649811"/>
          </a:xfrm>
          <a:prstGeom prst="rect">
            <a:avLst/>
          </a:prstGeom>
          <a:noFill/>
        </p:spPr>
        <p:txBody>
          <a:bodyPr wrap="square">
            <a:spAutoFit/>
          </a:bodyPr>
          <a:lstStyle/>
          <a:p>
            <a:pPr marL="0" marR="0">
              <a:lnSpc>
                <a:spcPct val="107000"/>
              </a:lnSpc>
              <a:spcBef>
                <a:spcPts val="0"/>
              </a:spcBef>
              <a:spcAft>
                <a:spcPts val="80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It’s important to have a sound idea, but the really important thing is the implementation.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Wilbur Ross</a:t>
            </a:r>
          </a:p>
        </p:txBody>
      </p:sp>
    </p:spTree>
    <p:extLst>
      <p:ext uri="{BB962C8B-B14F-4D97-AF65-F5344CB8AC3E}">
        <p14:creationId xmlns:p14="http://schemas.microsoft.com/office/powerpoint/2010/main" val="76761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201168" y="753035"/>
            <a:ext cx="6695743" cy="2366683"/>
          </a:xfrm>
        </p:spPr>
        <p:txBody>
          <a:bodyPr/>
          <a:lstStyle/>
          <a:p>
            <a:r>
              <a:rPr lang="en-US" dirty="0"/>
              <a:t>Alabama Department </a:t>
            </a:r>
            <a:br>
              <a:rPr lang="en-US" dirty="0"/>
            </a:br>
            <a:r>
              <a:rPr lang="en-US" dirty="0"/>
              <a:t>     of Public Health</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49045" y="3075868"/>
            <a:ext cx="5945393" cy="1108335"/>
          </a:xfrm>
        </p:spPr>
        <p:txBody>
          <a:bodyPr>
            <a:normAutofit fontScale="92500"/>
          </a:bodyPr>
          <a:lstStyle/>
          <a:p>
            <a:r>
              <a:rPr lang="en-US" dirty="0"/>
              <a:t>Comprised of 6 public health districts</a:t>
            </a:r>
          </a:p>
          <a:p>
            <a:r>
              <a:rPr lang="en-US" dirty="0"/>
              <a:t>65 Counties, 71 county health departments</a:t>
            </a:r>
          </a:p>
        </p:txBody>
      </p:sp>
      <p:pic>
        <p:nvPicPr>
          <p:cNvPr id="26" name="Picture Placeholder 25" descr="A person standing on a rock">
            <a:extLst>
              <a:ext uri="{FF2B5EF4-FFF2-40B4-BE49-F238E27FC236}">
                <a16:creationId xmlns:a16="http://schemas.microsoft.com/office/drawing/2014/main" id="{5A11C124-E818-45E0-9F70-7F0C271DDC7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a:off x="0" y="4533900"/>
            <a:ext cx="7086598" cy="2324100"/>
          </a:xfrm>
        </p:spPr>
      </p:pic>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a:xfrm>
            <a:off x="7013448" y="6355080"/>
            <a:ext cx="4352544" cy="365125"/>
          </a:xfrm>
        </p:spPr>
        <p:txBody>
          <a:bodyPr/>
          <a:lstStyle/>
          <a:p>
            <a:r>
              <a:rPr lang="en-US" dirty="0"/>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a:lstStyle/>
          <a:p>
            <a:pPr lvl="0"/>
            <a:fld id="{2722F022-211C-4882-844C-086FEA6806AA}" type="slidenum">
              <a:rPr lang="en-US" noProof="0" smtClean="0"/>
              <a:pPr lvl="0"/>
              <a:t>4</a:t>
            </a:fld>
            <a:endParaRPr lang="en-US" noProof="0" dirty="0"/>
          </a:p>
        </p:txBody>
      </p:sp>
      <p:sp>
        <p:nvSpPr>
          <p:cNvPr id="6" name="Picture Placeholder 5">
            <a:extLst>
              <a:ext uri="{FF2B5EF4-FFF2-40B4-BE49-F238E27FC236}">
                <a16:creationId xmlns:a16="http://schemas.microsoft.com/office/drawing/2014/main" id="{DADC3CF1-D070-03D8-9731-D70E0053F099}"/>
              </a:ext>
            </a:extLst>
          </p:cNvPr>
          <p:cNvSpPr>
            <a:spLocks noGrp="1"/>
          </p:cNvSpPr>
          <p:nvPr>
            <p:ph type="pic" sz="quarter" idx="13"/>
          </p:nvPr>
        </p:nvSpPr>
        <p:spPr/>
        <p:txBody>
          <a:bodyPr/>
          <a:lstStyle/>
          <a:p>
            <a:endParaRPr lang="en-US"/>
          </a:p>
        </p:txBody>
      </p:sp>
      <p:sp>
        <p:nvSpPr>
          <p:cNvPr id="8" name="Picture Placeholder 7">
            <a:extLst>
              <a:ext uri="{FF2B5EF4-FFF2-40B4-BE49-F238E27FC236}">
                <a16:creationId xmlns:a16="http://schemas.microsoft.com/office/drawing/2014/main" id="{98C05914-F736-9C0A-2E4D-DFD47A1192BB}"/>
              </a:ext>
            </a:extLst>
          </p:cNvPr>
          <p:cNvSpPr>
            <a:spLocks noGrp="1"/>
          </p:cNvSpPr>
          <p:nvPr>
            <p:ph type="pic" sz="quarter" idx="15"/>
          </p:nvPr>
        </p:nvSpPr>
        <p:spPr/>
        <p:txBody>
          <a:bodyPr/>
          <a:lstStyle/>
          <a:p>
            <a:endParaRPr lang="en-US"/>
          </a:p>
        </p:txBody>
      </p:sp>
      <p:grpSp>
        <p:nvGrpSpPr>
          <p:cNvPr id="9" name="Group 8">
            <a:extLst>
              <a:ext uri="{FF2B5EF4-FFF2-40B4-BE49-F238E27FC236}">
                <a16:creationId xmlns:a16="http://schemas.microsoft.com/office/drawing/2014/main" id="{8EF44A52-808A-C87E-20BD-C8B7F47AE60B}"/>
              </a:ext>
            </a:extLst>
          </p:cNvPr>
          <p:cNvGrpSpPr>
            <a:grpSpLocks/>
          </p:cNvGrpSpPr>
          <p:nvPr/>
        </p:nvGrpSpPr>
        <p:grpSpPr>
          <a:xfrm>
            <a:off x="7159748" y="136525"/>
            <a:ext cx="5105399" cy="6721475"/>
            <a:chOff x="0" y="0"/>
            <a:chExt cx="4847343" cy="7576642"/>
          </a:xfrm>
        </p:grpSpPr>
        <p:pic>
          <p:nvPicPr>
            <p:cNvPr id="11" name="Image 2">
              <a:extLst>
                <a:ext uri="{FF2B5EF4-FFF2-40B4-BE49-F238E27FC236}">
                  <a16:creationId xmlns:a16="http://schemas.microsoft.com/office/drawing/2014/main" id="{ECF89727-B62A-5148-026A-781B4FF0FF29}"/>
                </a:ext>
              </a:extLst>
            </p:cNvPr>
            <p:cNvPicPr/>
            <p:nvPr/>
          </p:nvPicPr>
          <p:blipFill>
            <a:blip r:embed="rId4" cstate="print"/>
            <a:stretch>
              <a:fillRect/>
            </a:stretch>
          </p:blipFill>
          <p:spPr>
            <a:xfrm>
              <a:off x="0" y="0"/>
              <a:ext cx="4770829" cy="7576642"/>
            </a:xfrm>
            <a:prstGeom prst="rect">
              <a:avLst/>
            </a:prstGeom>
          </p:spPr>
        </p:pic>
        <p:pic>
          <p:nvPicPr>
            <p:cNvPr id="13" name="Image 3">
              <a:extLst>
                <a:ext uri="{FF2B5EF4-FFF2-40B4-BE49-F238E27FC236}">
                  <a16:creationId xmlns:a16="http://schemas.microsoft.com/office/drawing/2014/main" id="{82B7DDEC-06BB-9854-4E23-37B99991F6D0}"/>
                </a:ext>
              </a:extLst>
            </p:cNvPr>
            <p:cNvPicPr/>
            <p:nvPr/>
          </p:nvPicPr>
          <p:blipFill>
            <a:blip r:embed="rId5" cstate="print"/>
            <a:stretch>
              <a:fillRect/>
            </a:stretch>
          </p:blipFill>
          <p:spPr>
            <a:xfrm>
              <a:off x="1742827" y="2139040"/>
              <a:ext cx="919861" cy="395439"/>
            </a:xfrm>
            <a:prstGeom prst="rect">
              <a:avLst/>
            </a:prstGeom>
          </p:spPr>
        </p:pic>
        <p:pic>
          <p:nvPicPr>
            <p:cNvPr id="14" name="Image 4">
              <a:extLst>
                <a:ext uri="{FF2B5EF4-FFF2-40B4-BE49-F238E27FC236}">
                  <a16:creationId xmlns:a16="http://schemas.microsoft.com/office/drawing/2014/main" id="{02F1C026-AC76-AF0E-AC9A-D3A5D62EFC2F}"/>
                </a:ext>
              </a:extLst>
            </p:cNvPr>
            <p:cNvPicPr/>
            <p:nvPr/>
          </p:nvPicPr>
          <p:blipFill>
            <a:blip r:embed="rId6" cstate="print"/>
            <a:stretch>
              <a:fillRect/>
            </a:stretch>
          </p:blipFill>
          <p:spPr>
            <a:xfrm>
              <a:off x="3083769" y="5203578"/>
              <a:ext cx="1262367" cy="394597"/>
            </a:xfrm>
            <a:prstGeom prst="rect">
              <a:avLst/>
            </a:prstGeom>
          </p:spPr>
        </p:pic>
        <p:pic>
          <p:nvPicPr>
            <p:cNvPr id="15" name="Image 5">
              <a:extLst>
                <a:ext uri="{FF2B5EF4-FFF2-40B4-BE49-F238E27FC236}">
                  <a16:creationId xmlns:a16="http://schemas.microsoft.com/office/drawing/2014/main" id="{EF71B573-0816-2456-20D1-042878116652}"/>
                </a:ext>
              </a:extLst>
            </p:cNvPr>
            <p:cNvPicPr/>
            <p:nvPr/>
          </p:nvPicPr>
          <p:blipFill>
            <a:blip r:embed="rId7" cstate="print"/>
            <a:stretch>
              <a:fillRect/>
            </a:stretch>
          </p:blipFill>
          <p:spPr>
            <a:xfrm>
              <a:off x="272903" y="4857666"/>
              <a:ext cx="1305073" cy="395439"/>
            </a:xfrm>
            <a:prstGeom prst="rect">
              <a:avLst/>
            </a:prstGeom>
          </p:spPr>
        </p:pic>
        <p:sp>
          <p:nvSpPr>
            <p:cNvPr id="16" name="Graphic 6">
              <a:extLst>
                <a:ext uri="{FF2B5EF4-FFF2-40B4-BE49-F238E27FC236}">
                  <a16:creationId xmlns:a16="http://schemas.microsoft.com/office/drawing/2014/main" id="{E8A5B19C-1FDD-2151-5758-D2A9FF565C3D}"/>
                </a:ext>
              </a:extLst>
            </p:cNvPr>
            <p:cNvSpPr/>
            <p:nvPr/>
          </p:nvSpPr>
          <p:spPr>
            <a:xfrm>
              <a:off x="40237" y="6066999"/>
              <a:ext cx="689610" cy="1353185"/>
            </a:xfrm>
            <a:custGeom>
              <a:avLst/>
              <a:gdLst/>
              <a:ahLst/>
              <a:cxnLst/>
              <a:rect l="l" t="t" r="r" b="b"/>
              <a:pathLst>
                <a:path w="689610" h="1353185">
                  <a:moveTo>
                    <a:pt x="614298" y="0"/>
                  </a:moveTo>
                  <a:lnTo>
                    <a:pt x="547865" y="49809"/>
                  </a:lnTo>
                  <a:lnTo>
                    <a:pt x="149542" y="49809"/>
                  </a:lnTo>
                  <a:lnTo>
                    <a:pt x="149542" y="83007"/>
                  </a:lnTo>
                  <a:lnTo>
                    <a:pt x="0" y="83007"/>
                  </a:lnTo>
                  <a:lnTo>
                    <a:pt x="24904" y="1236878"/>
                  </a:lnTo>
                  <a:lnTo>
                    <a:pt x="74701" y="1211961"/>
                  </a:lnTo>
                  <a:lnTo>
                    <a:pt x="116217" y="1228585"/>
                  </a:lnTo>
                  <a:lnTo>
                    <a:pt x="166027" y="1220279"/>
                  </a:lnTo>
                  <a:lnTo>
                    <a:pt x="265645" y="1278369"/>
                  </a:lnTo>
                  <a:lnTo>
                    <a:pt x="315569" y="1261770"/>
                  </a:lnTo>
                  <a:lnTo>
                    <a:pt x="298843" y="1294993"/>
                  </a:lnTo>
                  <a:lnTo>
                    <a:pt x="307263" y="1328204"/>
                  </a:lnTo>
                  <a:lnTo>
                    <a:pt x="315569" y="1353083"/>
                  </a:lnTo>
                  <a:lnTo>
                    <a:pt x="332054" y="1328204"/>
                  </a:lnTo>
                  <a:lnTo>
                    <a:pt x="373545" y="1303286"/>
                  </a:lnTo>
                  <a:lnTo>
                    <a:pt x="415074" y="1294993"/>
                  </a:lnTo>
                  <a:lnTo>
                    <a:pt x="456564" y="1012748"/>
                  </a:lnTo>
                  <a:lnTo>
                    <a:pt x="473163" y="971232"/>
                  </a:lnTo>
                  <a:lnTo>
                    <a:pt x="473163" y="938060"/>
                  </a:lnTo>
                  <a:lnTo>
                    <a:pt x="506374" y="904824"/>
                  </a:lnTo>
                  <a:lnTo>
                    <a:pt x="506374" y="796912"/>
                  </a:lnTo>
                  <a:lnTo>
                    <a:pt x="556196" y="738797"/>
                  </a:lnTo>
                  <a:lnTo>
                    <a:pt x="564502" y="672414"/>
                  </a:lnTo>
                  <a:lnTo>
                    <a:pt x="597687" y="672414"/>
                  </a:lnTo>
                  <a:lnTo>
                    <a:pt x="589394" y="639191"/>
                  </a:lnTo>
                  <a:lnTo>
                    <a:pt x="597687" y="597700"/>
                  </a:lnTo>
                  <a:lnTo>
                    <a:pt x="680707" y="547865"/>
                  </a:lnTo>
                  <a:lnTo>
                    <a:pt x="689000" y="531291"/>
                  </a:lnTo>
                  <a:lnTo>
                    <a:pt x="672490" y="522973"/>
                  </a:lnTo>
                  <a:lnTo>
                    <a:pt x="639178" y="498081"/>
                  </a:lnTo>
                  <a:lnTo>
                    <a:pt x="622604" y="464883"/>
                  </a:lnTo>
                  <a:lnTo>
                    <a:pt x="647496" y="423367"/>
                  </a:lnTo>
                  <a:lnTo>
                    <a:pt x="689000" y="365252"/>
                  </a:lnTo>
                  <a:lnTo>
                    <a:pt x="647496" y="290537"/>
                  </a:lnTo>
                  <a:lnTo>
                    <a:pt x="664209" y="174307"/>
                  </a:lnTo>
                  <a:lnTo>
                    <a:pt x="639178" y="157695"/>
                  </a:lnTo>
                  <a:lnTo>
                    <a:pt x="630897" y="132816"/>
                  </a:lnTo>
                  <a:lnTo>
                    <a:pt x="664209" y="49809"/>
                  </a:lnTo>
                  <a:lnTo>
                    <a:pt x="614298" y="0"/>
                  </a:lnTo>
                  <a:close/>
                </a:path>
              </a:pathLst>
            </a:custGeom>
            <a:solidFill>
              <a:srgbClr val="055BAA"/>
            </a:solidFill>
          </p:spPr>
          <p:txBody>
            <a:bodyPr wrap="square" lIns="0" tIns="0" rIns="0" bIns="0" rtlCol="0">
              <a:prstTxWarp prst="textNoShape">
                <a:avLst/>
              </a:prstTxWarp>
              <a:noAutofit/>
            </a:bodyPr>
            <a:lstStyle/>
            <a:p>
              <a:endParaRPr lang="en-US"/>
            </a:p>
          </p:txBody>
        </p:sp>
        <p:sp>
          <p:nvSpPr>
            <p:cNvPr id="17" name="Graphic 7">
              <a:extLst>
                <a:ext uri="{FF2B5EF4-FFF2-40B4-BE49-F238E27FC236}">
                  <a16:creationId xmlns:a16="http://schemas.microsoft.com/office/drawing/2014/main" id="{84E30AD2-2E20-9E77-F3C8-ED9FFD663358}"/>
                </a:ext>
              </a:extLst>
            </p:cNvPr>
            <p:cNvSpPr/>
            <p:nvPr/>
          </p:nvSpPr>
          <p:spPr>
            <a:xfrm>
              <a:off x="40237" y="6066999"/>
              <a:ext cx="689610" cy="1353185"/>
            </a:xfrm>
            <a:custGeom>
              <a:avLst/>
              <a:gdLst/>
              <a:ahLst/>
              <a:cxnLst/>
              <a:rect l="l" t="t" r="r" b="b"/>
              <a:pathLst>
                <a:path w="689610" h="1353185">
                  <a:moveTo>
                    <a:pt x="597687" y="672414"/>
                  </a:moveTo>
                  <a:lnTo>
                    <a:pt x="589394" y="639191"/>
                  </a:lnTo>
                  <a:lnTo>
                    <a:pt x="597687" y="597700"/>
                  </a:lnTo>
                  <a:lnTo>
                    <a:pt x="639178" y="572782"/>
                  </a:lnTo>
                  <a:lnTo>
                    <a:pt x="680707" y="547865"/>
                  </a:lnTo>
                  <a:lnTo>
                    <a:pt x="689000" y="531291"/>
                  </a:lnTo>
                  <a:lnTo>
                    <a:pt x="672490" y="522973"/>
                  </a:lnTo>
                  <a:lnTo>
                    <a:pt x="639178" y="498081"/>
                  </a:lnTo>
                  <a:lnTo>
                    <a:pt x="622604" y="464883"/>
                  </a:lnTo>
                  <a:lnTo>
                    <a:pt x="647496" y="423367"/>
                  </a:lnTo>
                  <a:lnTo>
                    <a:pt x="689000" y="365252"/>
                  </a:lnTo>
                  <a:lnTo>
                    <a:pt x="647496" y="290537"/>
                  </a:lnTo>
                  <a:lnTo>
                    <a:pt x="664209" y="174307"/>
                  </a:lnTo>
                  <a:lnTo>
                    <a:pt x="639178" y="157695"/>
                  </a:lnTo>
                  <a:lnTo>
                    <a:pt x="630897" y="132816"/>
                  </a:lnTo>
                  <a:lnTo>
                    <a:pt x="664209" y="49809"/>
                  </a:lnTo>
                  <a:lnTo>
                    <a:pt x="614298" y="0"/>
                  </a:lnTo>
                  <a:lnTo>
                    <a:pt x="547865" y="49809"/>
                  </a:lnTo>
                  <a:lnTo>
                    <a:pt x="149542" y="49809"/>
                  </a:lnTo>
                  <a:lnTo>
                    <a:pt x="149542" y="83007"/>
                  </a:lnTo>
                  <a:lnTo>
                    <a:pt x="0" y="83007"/>
                  </a:lnTo>
                  <a:lnTo>
                    <a:pt x="24904" y="1236878"/>
                  </a:lnTo>
                  <a:lnTo>
                    <a:pt x="74701" y="1211961"/>
                  </a:lnTo>
                  <a:lnTo>
                    <a:pt x="116217" y="1228585"/>
                  </a:lnTo>
                  <a:lnTo>
                    <a:pt x="166027" y="1220279"/>
                  </a:lnTo>
                  <a:lnTo>
                    <a:pt x="265645" y="1278369"/>
                  </a:lnTo>
                  <a:lnTo>
                    <a:pt x="315569" y="1261770"/>
                  </a:lnTo>
                  <a:lnTo>
                    <a:pt x="298843" y="1294993"/>
                  </a:lnTo>
                  <a:lnTo>
                    <a:pt x="307263" y="1328204"/>
                  </a:lnTo>
                  <a:lnTo>
                    <a:pt x="315569" y="1353083"/>
                  </a:lnTo>
                  <a:lnTo>
                    <a:pt x="332054" y="1328204"/>
                  </a:lnTo>
                  <a:lnTo>
                    <a:pt x="373545" y="1303286"/>
                  </a:lnTo>
                  <a:lnTo>
                    <a:pt x="415074" y="1294993"/>
                  </a:lnTo>
                  <a:lnTo>
                    <a:pt x="456564" y="1012748"/>
                  </a:lnTo>
                  <a:lnTo>
                    <a:pt x="473163" y="971232"/>
                  </a:lnTo>
                  <a:lnTo>
                    <a:pt x="473163" y="938060"/>
                  </a:lnTo>
                  <a:lnTo>
                    <a:pt x="506374" y="904824"/>
                  </a:lnTo>
                  <a:lnTo>
                    <a:pt x="506374" y="796912"/>
                  </a:lnTo>
                  <a:lnTo>
                    <a:pt x="556196" y="738797"/>
                  </a:lnTo>
                  <a:lnTo>
                    <a:pt x="564502" y="672414"/>
                  </a:lnTo>
                  <a:lnTo>
                    <a:pt x="597687" y="672414"/>
                  </a:lnTo>
                  <a:close/>
                </a:path>
              </a:pathLst>
            </a:custGeom>
            <a:ln w="14236">
              <a:solidFill>
                <a:srgbClr val="231F20"/>
              </a:solidFill>
              <a:prstDash val="solid"/>
            </a:ln>
          </p:spPr>
          <p:txBody>
            <a:bodyPr wrap="square" lIns="0" tIns="0" rIns="0" bIns="0" rtlCol="0">
              <a:prstTxWarp prst="textNoShape">
                <a:avLst/>
              </a:prstTxWarp>
              <a:noAutofit/>
            </a:bodyPr>
            <a:lstStyle/>
            <a:p>
              <a:endParaRPr lang="en-US"/>
            </a:p>
          </p:txBody>
        </p:sp>
        <p:pic>
          <p:nvPicPr>
            <p:cNvPr id="19" name="Image 8">
              <a:extLst>
                <a:ext uri="{FF2B5EF4-FFF2-40B4-BE49-F238E27FC236}">
                  <a16:creationId xmlns:a16="http://schemas.microsoft.com/office/drawing/2014/main" id="{7E4DB4BF-0750-9FA2-2F8B-F7A9858A6E7E}"/>
                </a:ext>
              </a:extLst>
            </p:cNvPr>
            <p:cNvPicPr/>
            <p:nvPr/>
          </p:nvPicPr>
          <p:blipFill>
            <a:blip r:embed="rId8" cstate="print"/>
            <a:stretch>
              <a:fillRect/>
            </a:stretch>
          </p:blipFill>
          <p:spPr>
            <a:xfrm>
              <a:off x="25215" y="6261829"/>
              <a:ext cx="703777" cy="395439"/>
            </a:xfrm>
            <a:prstGeom prst="rect">
              <a:avLst/>
            </a:prstGeom>
          </p:spPr>
        </p:pic>
        <p:sp>
          <p:nvSpPr>
            <p:cNvPr id="20" name="Graphic 9">
              <a:extLst>
                <a:ext uri="{FF2B5EF4-FFF2-40B4-BE49-F238E27FC236}">
                  <a16:creationId xmlns:a16="http://schemas.microsoft.com/office/drawing/2014/main" id="{2AFE707A-FE91-D222-F404-27F53377FDAD}"/>
                </a:ext>
              </a:extLst>
            </p:cNvPr>
            <p:cNvSpPr/>
            <p:nvPr/>
          </p:nvSpPr>
          <p:spPr>
            <a:xfrm>
              <a:off x="7124" y="3717757"/>
              <a:ext cx="2449195" cy="3851910"/>
            </a:xfrm>
            <a:custGeom>
              <a:avLst/>
              <a:gdLst/>
              <a:ahLst/>
              <a:cxnLst/>
              <a:rect l="l" t="t" r="r" b="b"/>
              <a:pathLst>
                <a:path w="2449195" h="3851910">
                  <a:moveTo>
                    <a:pt x="2390660" y="1917572"/>
                  </a:moveTo>
                  <a:lnTo>
                    <a:pt x="2390660" y="1793049"/>
                  </a:lnTo>
                  <a:lnTo>
                    <a:pt x="2224671" y="1793049"/>
                  </a:lnTo>
                  <a:lnTo>
                    <a:pt x="2108441" y="1602130"/>
                  </a:lnTo>
                  <a:lnTo>
                    <a:pt x="2108441" y="1461033"/>
                  </a:lnTo>
                  <a:lnTo>
                    <a:pt x="2108441" y="1328191"/>
                  </a:lnTo>
                  <a:lnTo>
                    <a:pt x="2108441" y="1112354"/>
                  </a:lnTo>
                  <a:lnTo>
                    <a:pt x="2183155" y="1112354"/>
                  </a:lnTo>
                  <a:lnTo>
                    <a:pt x="2183155" y="971232"/>
                  </a:lnTo>
                  <a:lnTo>
                    <a:pt x="2108441" y="971232"/>
                  </a:lnTo>
                  <a:lnTo>
                    <a:pt x="2108441" y="697306"/>
                  </a:lnTo>
                  <a:lnTo>
                    <a:pt x="2274468" y="697306"/>
                  </a:lnTo>
                  <a:lnTo>
                    <a:pt x="2274468" y="680694"/>
                  </a:lnTo>
                  <a:lnTo>
                    <a:pt x="2232964" y="680694"/>
                  </a:lnTo>
                  <a:lnTo>
                    <a:pt x="2199754" y="622604"/>
                  </a:lnTo>
                  <a:lnTo>
                    <a:pt x="2216353" y="581088"/>
                  </a:lnTo>
                  <a:lnTo>
                    <a:pt x="2191435" y="564464"/>
                  </a:lnTo>
                  <a:lnTo>
                    <a:pt x="2208022" y="547890"/>
                  </a:lnTo>
                  <a:lnTo>
                    <a:pt x="2241270" y="539572"/>
                  </a:lnTo>
                  <a:lnTo>
                    <a:pt x="2249665" y="498055"/>
                  </a:lnTo>
                  <a:lnTo>
                    <a:pt x="2208022" y="406768"/>
                  </a:lnTo>
                  <a:lnTo>
                    <a:pt x="2216353" y="381876"/>
                  </a:lnTo>
                  <a:lnTo>
                    <a:pt x="2199754" y="365251"/>
                  </a:lnTo>
                  <a:lnTo>
                    <a:pt x="2116734" y="199237"/>
                  </a:lnTo>
                  <a:lnTo>
                    <a:pt x="2141626" y="141122"/>
                  </a:lnTo>
                  <a:lnTo>
                    <a:pt x="2108441" y="41490"/>
                  </a:lnTo>
                  <a:lnTo>
                    <a:pt x="2116734" y="0"/>
                  </a:lnTo>
                  <a:lnTo>
                    <a:pt x="1967318" y="0"/>
                  </a:lnTo>
                  <a:lnTo>
                    <a:pt x="1950694" y="58115"/>
                  </a:lnTo>
                  <a:lnTo>
                    <a:pt x="1959025" y="124523"/>
                  </a:lnTo>
                  <a:lnTo>
                    <a:pt x="1851101" y="290537"/>
                  </a:lnTo>
                  <a:lnTo>
                    <a:pt x="1436039" y="290537"/>
                  </a:lnTo>
                  <a:lnTo>
                    <a:pt x="1436039" y="556158"/>
                  </a:lnTo>
                  <a:lnTo>
                    <a:pt x="1378026" y="556158"/>
                  </a:lnTo>
                  <a:lnTo>
                    <a:pt x="1303210" y="556158"/>
                  </a:lnTo>
                  <a:lnTo>
                    <a:pt x="1303210" y="290537"/>
                  </a:lnTo>
                  <a:lnTo>
                    <a:pt x="1070762" y="290537"/>
                  </a:lnTo>
                  <a:lnTo>
                    <a:pt x="1037678" y="249046"/>
                  </a:lnTo>
                  <a:lnTo>
                    <a:pt x="763600" y="249046"/>
                  </a:lnTo>
                  <a:lnTo>
                    <a:pt x="697318" y="332041"/>
                  </a:lnTo>
                  <a:lnTo>
                    <a:pt x="614197" y="373532"/>
                  </a:lnTo>
                  <a:lnTo>
                    <a:pt x="597623" y="439966"/>
                  </a:lnTo>
                  <a:lnTo>
                    <a:pt x="747001" y="556158"/>
                  </a:lnTo>
                  <a:lnTo>
                    <a:pt x="91224" y="556158"/>
                  </a:lnTo>
                  <a:lnTo>
                    <a:pt x="0" y="1411223"/>
                  </a:lnTo>
                  <a:lnTo>
                    <a:pt x="0" y="1519097"/>
                  </a:lnTo>
                  <a:lnTo>
                    <a:pt x="33121" y="2432253"/>
                  </a:lnTo>
                  <a:lnTo>
                    <a:pt x="182651" y="2432253"/>
                  </a:lnTo>
                  <a:lnTo>
                    <a:pt x="182651" y="2399055"/>
                  </a:lnTo>
                  <a:lnTo>
                    <a:pt x="580974" y="2399055"/>
                  </a:lnTo>
                  <a:lnTo>
                    <a:pt x="647407" y="2349246"/>
                  </a:lnTo>
                  <a:lnTo>
                    <a:pt x="664006" y="2365857"/>
                  </a:lnTo>
                  <a:lnTo>
                    <a:pt x="697318" y="2399055"/>
                  </a:lnTo>
                  <a:lnTo>
                    <a:pt x="664006" y="2482062"/>
                  </a:lnTo>
                  <a:lnTo>
                    <a:pt x="672287" y="2506941"/>
                  </a:lnTo>
                  <a:lnTo>
                    <a:pt x="697318" y="2523553"/>
                  </a:lnTo>
                  <a:lnTo>
                    <a:pt x="680605" y="2639783"/>
                  </a:lnTo>
                  <a:lnTo>
                    <a:pt x="722109" y="2714497"/>
                  </a:lnTo>
                  <a:lnTo>
                    <a:pt x="680605" y="2772600"/>
                  </a:lnTo>
                  <a:lnTo>
                    <a:pt x="655713" y="2814116"/>
                  </a:lnTo>
                  <a:lnTo>
                    <a:pt x="672287" y="2847314"/>
                  </a:lnTo>
                  <a:lnTo>
                    <a:pt x="705612" y="2872206"/>
                  </a:lnTo>
                  <a:lnTo>
                    <a:pt x="722109" y="2880537"/>
                  </a:lnTo>
                  <a:lnTo>
                    <a:pt x="713816" y="2897111"/>
                  </a:lnTo>
                  <a:lnTo>
                    <a:pt x="672287" y="2922028"/>
                  </a:lnTo>
                  <a:lnTo>
                    <a:pt x="630796" y="2946946"/>
                  </a:lnTo>
                  <a:lnTo>
                    <a:pt x="622503" y="2988436"/>
                  </a:lnTo>
                  <a:lnTo>
                    <a:pt x="630796" y="3021660"/>
                  </a:lnTo>
                  <a:lnTo>
                    <a:pt x="605904" y="3046526"/>
                  </a:lnTo>
                  <a:lnTo>
                    <a:pt x="630796" y="3104667"/>
                  </a:lnTo>
                  <a:lnTo>
                    <a:pt x="655713" y="3104667"/>
                  </a:lnTo>
                  <a:lnTo>
                    <a:pt x="672287" y="3121152"/>
                  </a:lnTo>
                  <a:lnTo>
                    <a:pt x="705612" y="3121152"/>
                  </a:lnTo>
                  <a:lnTo>
                    <a:pt x="722109" y="3154476"/>
                  </a:lnTo>
                  <a:lnTo>
                    <a:pt x="722109" y="3254057"/>
                  </a:lnTo>
                  <a:lnTo>
                    <a:pt x="738720" y="3278962"/>
                  </a:lnTo>
                  <a:lnTo>
                    <a:pt x="747001" y="3303904"/>
                  </a:lnTo>
                  <a:lnTo>
                    <a:pt x="738720" y="3353689"/>
                  </a:lnTo>
                  <a:lnTo>
                    <a:pt x="713816" y="3436708"/>
                  </a:lnTo>
                  <a:lnTo>
                    <a:pt x="730415" y="3511384"/>
                  </a:lnTo>
                  <a:lnTo>
                    <a:pt x="913041" y="3743845"/>
                  </a:lnTo>
                  <a:lnTo>
                    <a:pt x="946251" y="3743845"/>
                  </a:lnTo>
                  <a:lnTo>
                    <a:pt x="904748" y="3793655"/>
                  </a:lnTo>
                  <a:lnTo>
                    <a:pt x="821740" y="3826852"/>
                  </a:lnTo>
                  <a:lnTo>
                    <a:pt x="738720" y="3835171"/>
                  </a:lnTo>
                  <a:lnTo>
                    <a:pt x="713816" y="3810139"/>
                  </a:lnTo>
                  <a:lnTo>
                    <a:pt x="655713" y="3818547"/>
                  </a:lnTo>
                  <a:lnTo>
                    <a:pt x="580974" y="3835171"/>
                  </a:lnTo>
                  <a:lnTo>
                    <a:pt x="580974" y="3851770"/>
                  </a:lnTo>
                  <a:lnTo>
                    <a:pt x="863371" y="3851770"/>
                  </a:lnTo>
                  <a:lnTo>
                    <a:pt x="1037678" y="3818547"/>
                  </a:lnTo>
                  <a:lnTo>
                    <a:pt x="1220317" y="3801960"/>
                  </a:lnTo>
                  <a:lnTo>
                    <a:pt x="1294879" y="3760419"/>
                  </a:lnTo>
                  <a:lnTo>
                    <a:pt x="1286598" y="3735565"/>
                  </a:lnTo>
                  <a:lnTo>
                    <a:pt x="1178687" y="3768737"/>
                  </a:lnTo>
                  <a:lnTo>
                    <a:pt x="1128903" y="3652532"/>
                  </a:lnTo>
                  <a:lnTo>
                    <a:pt x="1178687" y="3685755"/>
                  </a:lnTo>
                  <a:lnTo>
                    <a:pt x="1178687" y="3710622"/>
                  </a:lnTo>
                  <a:lnTo>
                    <a:pt x="1195298" y="3735565"/>
                  </a:lnTo>
                  <a:lnTo>
                    <a:pt x="1245108" y="3727272"/>
                  </a:lnTo>
                  <a:lnTo>
                    <a:pt x="1286598" y="3694023"/>
                  </a:lnTo>
                  <a:lnTo>
                    <a:pt x="1294879" y="3685755"/>
                  </a:lnTo>
                  <a:lnTo>
                    <a:pt x="1319809" y="3702329"/>
                  </a:lnTo>
                  <a:lnTo>
                    <a:pt x="1378026" y="3586124"/>
                  </a:lnTo>
                  <a:lnTo>
                    <a:pt x="1411122" y="3586124"/>
                  </a:lnTo>
                  <a:lnTo>
                    <a:pt x="1436039" y="3528009"/>
                  </a:lnTo>
                  <a:lnTo>
                    <a:pt x="1411122" y="3503117"/>
                  </a:lnTo>
                  <a:lnTo>
                    <a:pt x="1386332" y="3453295"/>
                  </a:lnTo>
                  <a:lnTo>
                    <a:pt x="1394663" y="3436708"/>
                  </a:lnTo>
                  <a:lnTo>
                    <a:pt x="1386332" y="3411778"/>
                  </a:lnTo>
                  <a:lnTo>
                    <a:pt x="1436039" y="3337077"/>
                  </a:lnTo>
                  <a:lnTo>
                    <a:pt x="1469250" y="3187649"/>
                  </a:lnTo>
                  <a:lnTo>
                    <a:pt x="1411122" y="3129559"/>
                  </a:lnTo>
                  <a:lnTo>
                    <a:pt x="1361325" y="3112947"/>
                  </a:lnTo>
                  <a:lnTo>
                    <a:pt x="1253401" y="3038259"/>
                  </a:lnTo>
                  <a:lnTo>
                    <a:pt x="1220317" y="2963494"/>
                  </a:lnTo>
                  <a:lnTo>
                    <a:pt x="1112266" y="2855594"/>
                  </a:lnTo>
                  <a:lnTo>
                    <a:pt x="1186967" y="2722791"/>
                  </a:lnTo>
                  <a:lnTo>
                    <a:pt x="1153782" y="2648089"/>
                  </a:lnTo>
                  <a:lnTo>
                    <a:pt x="2390660" y="2648089"/>
                  </a:lnTo>
                  <a:lnTo>
                    <a:pt x="2390660" y="2349246"/>
                  </a:lnTo>
                  <a:lnTo>
                    <a:pt x="2390660" y="2100211"/>
                  </a:lnTo>
                  <a:lnTo>
                    <a:pt x="2448801" y="2025472"/>
                  </a:lnTo>
                  <a:lnTo>
                    <a:pt x="2448801" y="1917572"/>
                  </a:lnTo>
                  <a:lnTo>
                    <a:pt x="2390660" y="1917572"/>
                  </a:lnTo>
                  <a:close/>
                </a:path>
              </a:pathLst>
            </a:custGeom>
            <a:ln w="14236">
              <a:solidFill>
                <a:srgbClr val="231F20"/>
              </a:solidFill>
              <a:prstDash val="solid"/>
            </a:ln>
          </p:spPr>
          <p:txBody>
            <a:bodyPr wrap="square" lIns="0" tIns="0" rIns="0" bIns="0" rtlCol="0">
              <a:prstTxWarp prst="textNoShape">
                <a:avLst/>
              </a:prstTxWarp>
              <a:noAutofit/>
            </a:bodyPr>
            <a:lstStyle/>
            <a:p>
              <a:endParaRPr lang="en-US"/>
            </a:p>
          </p:txBody>
        </p:sp>
        <p:sp>
          <p:nvSpPr>
            <p:cNvPr id="21" name="Graphic 10">
              <a:extLst>
                <a:ext uri="{FF2B5EF4-FFF2-40B4-BE49-F238E27FC236}">
                  <a16:creationId xmlns:a16="http://schemas.microsoft.com/office/drawing/2014/main" id="{A06BB09A-8488-FA68-7D4C-C2D154574381}"/>
                </a:ext>
              </a:extLst>
            </p:cNvPr>
            <p:cNvSpPr/>
            <p:nvPr/>
          </p:nvSpPr>
          <p:spPr>
            <a:xfrm>
              <a:off x="3883743" y="3020462"/>
              <a:ext cx="664210" cy="589915"/>
            </a:xfrm>
            <a:custGeom>
              <a:avLst/>
              <a:gdLst/>
              <a:ahLst/>
              <a:cxnLst/>
              <a:rect l="l" t="t" r="r" b="b"/>
              <a:pathLst>
                <a:path w="664210" h="589915">
                  <a:moveTo>
                    <a:pt x="481482" y="0"/>
                  </a:moveTo>
                  <a:lnTo>
                    <a:pt x="0" y="0"/>
                  </a:lnTo>
                  <a:lnTo>
                    <a:pt x="0" y="581088"/>
                  </a:lnTo>
                  <a:lnTo>
                    <a:pt x="124536" y="581088"/>
                  </a:lnTo>
                  <a:lnTo>
                    <a:pt x="124536" y="572770"/>
                  </a:lnTo>
                  <a:lnTo>
                    <a:pt x="157721" y="564464"/>
                  </a:lnTo>
                  <a:lnTo>
                    <a:pt x="166027" y="581088"/>
                  </a:lnTo>
                  <a:lnTo>
                    <a:pt x="232410" y="581088"/>
                  </a:lnTo>
                  <a:lnTo>
                    <a:pt x="232410" y="547878"/>
                  </a:lnTo>
                  <a:lnTo>
                    <a:pt x="282232" y="589394"/>
                  </a:lnTo>
                  <a:lnTo>
                    <a:pt x="448386" y="589394"/>
                  </a:lnTo>
                  <a:lnTo>
                    <a:pt x="448386" y="556171"/>
                  </a:lnTo>
                  <a:lnTo>
                    <a:pt x="647509" y="556171"/>
                  </a:lnTo>
                  <a:lnTo>
                    <a:pt x="664095" y="531279"/>
                  </a:lnTo>
                  <a:lnTo>
                    <a:pt x="581101" y="448271"/>
                  </a:lnTo>
                  <a:lnTo>
                    <a:pt x="589381" y="406742"/>
                  </a:lnTo>
                  <a:lnTo>
                    <a:pt x="556183" y="406742"/>
                  </a:lnTo>
                  <a:lnTo>
                    <a:pt x="556183" y="373557"/>
                  </a:lnTo>
                  <a:lnTo>
                    <a:pt x="539584" y="323735"/>
                  </a:lnTo>
                  <a:lnTo>
                    <a:pt x="481482"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23" name="Graphic 11">
              <a:extLst>
                <a:ext uri="{FF2B5EF4-FFF2-40B4-BE49-F238E27FC236}">
                  <a16:creationId xmlns:a16="http://schemas.microsoft.com/office/drawing/2014/main" id="{29746B47-CA7A-1839-E891-40BFCF371A01}"/>
                </a:ext>
              </a:extLst>
            </p:cNvPr>
            <p:cNvSpPr/>
            <p:nvPr/>
          </p:nvSpPr>
          <p:spPr>
            <a:xfrm>
              <a:off x="3883743" y="3020462"/>
              <a:ext cx="664210" cy="589915"/>
            </a:xfrm>
            <a:custGeom>
              <a:avLst/>
              <a:gdLst/>
              <a:ahLst/>
              <a:cxnLst/>
              <a:rect l="l" t="t" r="r" b="b"/>
              <a:pathLst>
                <a:path w="664210" h="589915">
                  <a:moveTo>
                    <a:pt x="647509" y="556171"/>
                  </a:moveTo>
                  <a:lnTo>
                    <a:pt x="664095" y="531279"/>
                  </a:lnTo>
                  <a:lnTo>
                    <a:pt x="581101" y="448271"/>
                  </a:lnTo>
                  <a:lnTo>
                    <a:pt x="589381" y="406742"/>
                  </a:lnTo>
                  <a:lnTo>
                    <a:pt x="556183" y="406742"/>
                  </a:lnTo>
                  <a:lnTo>
                    <a:pt x="556183" y="373557"/>
                  </a:lnTo>
                  <a:lnTo>
                    <a:pt x="539584" y="323735"/>
                  </a:lnTo>
                  <a:lnTo>
                    <a:pt x="481482" y="0"/>
                  </a:lnTo>
                  <a:lnTo>
                    <a:pt x="0" y="0"/>
                  </a:lnTo>
                  <a:lnTo>
                    <a:pt x="0" y="581088"/>
                  </a:lnTo>
                  <a:lnTo>
                    <a:pt x="124536" y="581088"/>
                  </a:lnTo>
                  <a:lnTo>
                    <a:pt x="124536" y="572770"/>
                  </a:lnTo>
                  <a:lnTo>
                    <a:pt x="157721" y="564464"/>
                  </a:lnTo>
                  <a:lnTo>
                    <a:pt x="166027" y="581088"/>
                  </a:lnTo>
                  <a:lnTo>
                    <a:pt x="232410" y="581088"/>
                  </a:lnTo>
                  <a:lnTo>
                    <a:pt x="232410" y="547878"/>
                  </a:lnTo>
                  <a:lnTo>
                    <a:pt x="282232" y="589394"/>
                  </a:lnTo>
                  <a:lnTo>
                    <a:pt x="448386" y="589394"/>
                  </a:lnTo>
                  <a:lnTo>
                    <a:pt x="448386" y="556171"/>
                  </a:lnTo>
                  <a:lnTo>
                    <a:pt x="647509" y="556171"/>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24" name="Graphic 12">
              <a:extLst>
                <a:ext uri="{FF2B5EF4-FFF2-40B4-BE49-F238E27FC236}">
                  <a16:creationId xmlns:a16="http://schemas.microsoft.com/office/drawing/2014/main" id="{D1491AFD-119B-D2F2-80C1-01AA156B3009}"/>
                </a:ext>
              </a:extLst>
            </p:cNvPr>
            <p:cNvSpPr/>
            <p:nvPr/>
          </p:nvSpPr>
          <p:spPr>
            <a:xfrm>
              <a:off x="3327542" y="3020456"/>
              <a:ext cx="556260" cy="971550"/>
            </a:xfrm>
            <a:custGeom>
              <a:avLst/>
              <a:gdLst/>
              <a:ahLst/>
              <a:cxnLst/>
              <a:rect l="l" t="t" r="r" b="b"/>
              <a:pathLst>
                <a:path w="556260" h="971550">
                  <a:moveTo>
                    <a:pt x="556196" y="0"/>
                  </a:moveTo>
                  <a:lnTo>
                    <a:pt x="58127" y="0"/>
                  </a:lnTo>
                  <a:lnTo>
                    <a:pt x="58127" y="33197"/>
                  </a:lnTo>
                  <a:lnTo>
                    <a:pt x="0" y="33197"/>
                  </a:lnTo>
                  <a:lnTo>
                    <a:pt x="0" y="564476"/>
                  </a:lnTo>
                  <a:lnTo>
                    <a:pt x="166027" y="564476"/>
                  </a:lnTo>
                  <a:lnTo>
                    <a:pt x="166027" y="971219"/>
                  </a:lnTo>
                  <a:lnTo>
                    <a:pt x="298856" y="971219"/>
                  </a:lnTo>
                  <a:lnTo>
                    <a:pt x="298856" y="830122"/>
                  </a:lnTo>
                  <a:lnTo>
                    <a:pt x="423379" y="830122"/>
                  </a:lnTo>
                  <a:lnTo>
                    <a:pt x="423379" y="813523"/>
                  </a:lnTo>
                  <a:lnTo>
                    <a:pt x="448259" y="813523"/>
                  </a:lnTo>
                  <a:lnTo>
                    <a:pt x="448259" y="630910"/>
                  </a:lnTo>
                  <a:lnTo>
                    <a:pt x="473176" y="630910"/>
                  </a:lnTo>
                  <a:lnTo>
                    <a:pt x="473176" y="614286"/>
                  </a:lnTo>
                  <a:lnTo>
                    <a:pt x="498081" y="605993"/>
                  </a:lnTo>
                  <a:lnTo>
                    <a:pt x="498081" y="614286"/>
                  </a:lnTo>
                  <a:lnTo>
                    <a:pt x="531304" y="614286"/>
                  </a:lnTo>
                  <a:lnTo>
                    <a:pt x="556196" y="581101"/>
                  </a:lnTo>
                  <a:lnTo>
                    <a:pt x="556196"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25" name="Graphic 13">
              <a:extLst>
                <a:ext uri="{FF2B5EF4-FFF2-40B4-BE49-F238E27FC236}">
                  <a16:creationId xmlns:a16="http://schemas.microsoft.com/office/drawing/2014/main" id="{F116731F-2ABE-C40C-7064-451BB03A5439}"/>
                </a:ext>
              </a:extLst>
            </p:cNvPr>
            <p:cNvSpPr/>
            <p:nvPr/>
          </p:nvSpPr>
          <p:spPr>
            <a:xfrm>
              <a:off x="3327542" y="3020456"/>
              <a:ext cx="556260" cy="971550"/>
            </a:xfrm>
            <a:custGeom>
              <a:avLst/>
              <a:gdLst/>
              <a:ahLst/>
              <a:cxnLst/>
              <a:rect l="l" t="t" r="r" b="b"/>
              <a:pathLst>
                <a:path w="556260" h="971550">
                  <a:moveTo>
                    <a:pt x="166027" y="971219"/>
                  </a:moveTo>
                  <a:lnTo>
                    <a:pt x="298856" y="971219"/>
                  </a:lnTo>
                  <a:lnTo>
                    <a:pt x="298856" y="830122"/>
                  </a:lnTo>
                  <a:lnTo>
                    <a:pt x="423379" y="830122"/>
                  </a:lnTo>
                  <a:lnTo>
                    <a:pt x="423379" y="813523"/>
                  </a:lnTo>
                  <a:lnTo>
                    <a:pt x="448259" y="813523"/>
                  </a:lnTo>
                  <a:lnTo>
                    <a:pt x="448259" y="630910"/>
                  </a:lnTo>
                  <a:lnTo>
                    <a:pt x="473176" y="630910"/>
                  </a:lnTo>
                  <a:lnTo>
                    <a:pt x="473176" y="614286"/>
                  </a:lnTo>
                  <a:lnTo>
                    <a:pt x="498081" y="605993"/>
                  </a:lnTo>
                  <a:lnTo>
                    <a:pt x="498081" y="614286"/>
                  </a:lnTo>
                  <a:lnTo>
                    <a:pt x="531304" y="614286"/>
                  </a:lnTo>
                  <a:lnTo>
                    <a:pt x="556196" y="581101"/>
                  </a:lnTo>
                  <a:lnTo>
                    <a:pt x="556196" y="0"/>
                  </a:lnTo>
                  <a:lnTo>
                    <a:pt x="58127" y="0"/>
                  </a:lnTo>
                  <a:lnTo>
                    <a:pt x="58127" y="33197"/>
                  </a:lnTo>
                  <a:lnTo>
                    <a:pt x="0" y="33197"/>
                  </a:lnTo>
                  <a:lnTo>
                    <a:pt x="0" y="564476"/>
                  </a:lnTo>
                  <a:lnTo>
                    <a:pt x="166027" y="564476"/>
                  </a:lnTo>
                  <a:lnTo>
                    <a:pt x="166027" y="971219"/>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27" name="Graphic 14">
              <a:extLst>
                <a:ext uri="{FF2B5EF4-FFF2-40B4-BE49-F238E27FC236}">
                  <a16:creationId xmlns:a16="http://schemas.microsoft.com/office/drawing/2014/main" id="{6B0DF04B-4E7A-54F3-5C79-934FF9C43EDA}"/>
                </a:ext>
              </a:extLst>
            </p:cNvPr>
            <p:cNvSpPr/>
            <p:nvPr/>
          </p:nvSpPr>
          <p:spPr>
            <a:xfrm>
              <a:off x="2630246" y="3020454"/>
              <a:ext cx="697865" cy="564515"/>
            </a:xfrm>
            <a:custGeom>
              <a:avLst/>
              <a:gdLst/>
              <a:ahLst/>
              <a:cxnLst/>
              <a:rect l="l" t="t" r="r" b="b"/>
              <a:pathLst>
                <a:path w="697865" h="564515">
                  <a:moveTo>
                    <a:pt x="697293" y="0"/>
                  </a:moveTo>
                  <a:lnTo>
                    <a:pt x="74739" y="0"/>
                  </a:lnTo>
                  <a:lnTo>
                    <a:pt x="16611" y="58102"/>
                  </a:lnTo>
                  <a:lnTo>
                    <a:pt x="16611" y="132829"/>
                  </a:lnTo>
                  <a:lnTo>
                    <a:pt x="0" y="157734"/>
                  </a:lnTo>
                  <a:lnTo>
                    <a:pt x="33197" y="190931"/>
                  </a:lnTo>
                  <a:lnTo>
                    <a:pt x="33197" y="257340"/>
                  </a:lnTo>
                  <a:lnTo>
                    <a:pt x="83007" y="348640"/>
                  </a:lnTo>
                  <a:lnTo>
                    <a:pt x="141236" y="381863"/>
                  </a:lnTo>
                  <a:lnTo>
                    <a:pt x="99631" y="448271"/>
                  </a:lnTo>
                  <a:lnTo>
                    <a:pt x="166027" y="498094"/>
                  </a:lnTo>
                  <a:lnTo>
                    <a:pt x="166027" y="564476"/>
                  </a:lnTo>
                  <a:lnTo>
                    <a:pt x="697293" y="564476"/>
                  </a:lnTo>
                  <a:lnTo>
                    <a:pt x="697293"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28" name="Graphic 15">
              <a:extLst>
                <a:ext uri="{FF2B5EF4-FFF2-40B4-BE49-F238E27FC236}">
                  <a16:creationId xmlns:a16="http://schemas.microsoft.com/office/drawing/2014/main" id="{E72F8E14-384D-9A25-2F03-02D1B5821303}"/>
                </a:ext>
              </a:extLst>
            </p:cNvPr>
            <p:cNvSpPr/>
            <p:nvPr/>
          </p:nvSpPr>
          <p:spPr>
            <a:xfrm>
              <a:off x="2630246" y="3020454"/>
              <a:ext cx="697865" cy="564515"/>
            </a:xfrm>
            <a:custGeom>
              <a:avLst/>
              <a:gdLst/>
              <a:ahLst/>
              <a:cxnLst/>
              <a:rect l="l" t="t" r="r" b="b"/>
              <a:pathLst>
                <a:path w="697865" h="564515">
                  <a:moveTo>
                    <a:pt x="697293" y="564476"/>
                  </a:moveTo>
                  <a:lnTo>
                    <a:pt x="697293" y="0"/>
                  </a:lnTo>
                  <a:lnTo>
                    <a:pt x="74739" y="0"/>
                  </a:lnTo>
                  <a:lnTo>
                    <a:pt x="16611" y="58102"/>
                  </a:lnTo>
                  <a:lnTo>
                    <a:pt x="16611" y="132829"/>
                  </a:lnTo>
                  <a:lnTo>
                    <a:pt x="0" y="157734"/>
                  </a:lnTo>
                  <a:lnTo>
                    <a:pt x="33197" y="190931"/>
                  </a:lnTo>
                  <a:lnTo>
                    <a:pt x="33197" y="257340"/>
                  </a:lnTo>
                  <a:lnTo>
                    <a:pt x="83007" y="348640"/>
                  </a:lnTo>
                  <a:lnTo>
                    <a:pt x="141236" y="381863"/>
                  </a:lnTo>
                  <a:lnTo>
                    <a:pt x="99631" y="448271"/>
                  </a:lnTo>
                  <a:lnTo>
                    <a:pt x="166027" y="498094"/>
                  </a:lnTo>
                  <a:lnTo>
                    <a:pt x="166027" y="564476"/>
                  </a:lnTo>
                  <a:lnTo>
                    <a:pt x="697293" y="564476"/>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29" name="Graphic 16">
              <a:extLst>
                <a:ext uri="{FF2B5EF4-FFF2-40B4-BE49-F238E27FC236}">
                  <a16:creationId xmlns:a16="http://schemas.microsoft.com/office/drawing/2014/main" id="{D44EAB25-F0A9-5273-5BCF-B51F7B96D1FE}"/>
                </a:ext>
              </a:extLst>
            </p:cNvPr>
            <p:cNvSpPr/>
            <p:nvPr/>
          </p:nvSpPr>
          <p:spPr>
            <a:xfrm>
              <a:off x="1974448" y="3070270"/>
              <a:ext cx="822325" cy="647700"/>
            </a:xfrm>
            <a:custGeom>
              <a:avLst/>
              <a:gdLst/>
              <a:ahLst/>
              <a:cxnLst/>
              <a:rect l="l" t="t" r="r" b="b"/>
              <a:pathLst>
                <a:path w="822325" h="647700">
                  <a:moveTo>
                    <a:pt x="556158" y="0"/>
                  </a:moveTo>
                  <a:lnTo>
                    <a:pt x="199237" y="0"/>
                  </a:lnTo>
                  <a:lnTo>
                    <a:pt x="199237" y="381863"/>
                  </a:lnTo>
                  <a:lnTo>
                    <a:pt x="0" y="381863"/>
                  </a:lnTo>
                  <a:lnTo>
                    <a:pt x="0" y="647484"/>
                  </a:lnTo>
                  <a:lnTo>
                    <a:pt x="423341" y="647484"/>
                  </a:lnTo>
                  <a:lnTo>
                    <a:pt x="423341" y="589394"/>
                  </a:lnTo>
                  <a:lnTo>
                    <a:pt x="821816" y="589394"/>
                  </a:lnTo>
                  <a:lnTo>
                    <a:pt x="821816" y="448271"/>
                  </a:lnTo>
                  <a:lnTo>
                    <a:pt x="755434" y="398462"/>
                  </a:lnTo>
                  <a:lnTo>
                    <a:pt x="797026" y="332041"/>
                  </a:lnTo>
                  <a:lnTo>
                    <a:pt x="738797" y="298831"/>
                  </a:lnTo>
                  <a:lnTo>
                    <a:pt x="689000" y="207518"/>
                  </a:lnTo>
                  <a:lnTo>
                    <a:pt x="689000" y="141109"/>
                  </a:lnTo>
                  <a:lnTo>
                    <a:pt x="655789" y="107911"/>
                  </a:lnTo>
                  <a:lnTo>
                    <a:pt x="539559" y="16586"/>
                  </a:lnTo>
                  <a:lnTo>
                    <a:pt x="556158" y="0"/>
                  </a:lnTo>
                  <a:close/>
                </a:path>
              </a:pathLst>
            </a:custGeom>
            <a:solidFill>
              <a:srgbClr val="A4CF57"/>
            </a:solidFill>
          </p:spPr>
          <p:txBody>
            <a:bodyPr wrap="square" lIns="0" tIns="0" rIns="0" bIns="0" rtlCol="0">
              <a:prstTxWarp prst="textNoShape">
                <a:avLst/>
              </a:prstTxWarp>
              <a:noAutofit/>
            </a:bodyPr>
            <a:lstStyle/>
            <a:p>
              <a:endParaRPr lang="en-US"/>
            </a:p>
          </p:txBody>
        </p:sp>
        <p:sp>
          <p:nvSpPr>
            <p:cNvPr id="30" name="Graphic 17">
              <a:extLst>
                <a:ext uri="{FF2B5EF4-FFF2-40B4-BE49-F238E27FC236}">
                  <a16:creationId xmlns:a16="http://schemas.microsoft.com/office/drawing/2014/main" id="{28BDCF02-D355-D670-668E-CE468373B385}"/>
                </a:ext>
              </a:extLst>
            </p:cNvPr>
            <p:cNvSpPr/>
            <p:nvPr/>
          </p:nvSpPr>
          <p:spPr>
            <a:xfrm>
              <a:off x="1974448" y="3070270"/>
              <a:ext cx="822325" cy="647700"/>
            </a:xfrm>
            <a:custGeom>
              <a:avLst/>
              <a:gdLst/>
              <a:ahLst/>
              <a:cxnLst/>
              <a:rect l="l" t="t" r="r" b="b"/>
              <a:pathLst>
                <a:path w="822325" h="647700">
                  <a:moveTo>
                    <a:pt x="0" y="647484"/>
                  </a:moveTo>
                  <a:lnTo>
                    <a:pt x="423341" y="647484"/>
                  </a:lnTo>
                  <a:lnTo>
                    <a:pt x="423341" y="589394"/>
                  </a:lnTo>
                  <a:lnTo>
                    <a:pt x="821816" y="589394"/>
                  </a:lnTo>
                  <a:lnTo>
                    <a:pt x="821816" y="448271"/>
                  </a:lnTo>
                  <a:lnTo>
                    <a:pt x="755434" y="398462"/>
                  </a:lnTo>
                  <a:lnTo>
                    <a:pt x="797026" y="332041"/>
                  </a:lnTo>
                  <a:lnTo>
                    <a:pt x="738797" y="298831"/>
                  </a:lnTo>
                  <a:lnTo>
                    <a:pt x="689000" y="207518"/>
                  </a:lnTo>
                  <a:lnTo>
                    <a:pt x="689000" y="141109"/>
                  </a:lnTo>
                  <a:lnTo>
                    <a:pt x="655789" y="107911"/>
                  </a:lnTo>
                  <a:lnTo>
                    <a:pt x="539559" y="16586"/>
                  </a:lnTo>
                  <a:lnTo>
                    <a:pt x="556158" y="0"/>
                  </a:lnTo>
                  <a:lnTo>
                    <a:pt x="199237" y="0"/>
                  </a:lnTo>
                  <a:lnTo>
                    <a:pt x="199237" y="381863"/>
                  </a:lnTo>
                  <a:lnTo>
                    <a:pt x="0" y="381863"/>
                  </a:lnTo>
                  <a:lnTo>
                    <a:pt x="0" y="647484"/>
                  </a:lnTo>
                  <a:close/>
                </a:path>
              </a:pathLst>
            </a:custGeom>
            <a:ln w="14236">
              <a:solidFill>
                <a:srgbClr val="71933C"/>
              </a:solidFill>
              <a:prstDash val="solid"/>
            </a:ln>
          </p:spPr>
          <p:txBody>
            <a:bodyPr wrap="square" lIns="0" tIns="0" rIns="0" bIns="0" rtlCol="0">
              <a:prstTxWarp prst="textNoShape">
                <a:avLst/>
              </a:prstTxWarp>
              <a:noAutofit/>
            </a:bodyPr>
            <a:lstStyle/>
            <a:p>
              <a:endParaRPr lang="en-US"/>
            </a:p>
          </p:txBody>
        </p:sp>
        <p:sp>
          <p:nvSpPr>
            <p:cNvPr id="31" name="Graphic 18">
              <a:extLst>
                <a:ext uri="{FF2B5EF4-FFF2-40B4-BE49-F238E27FC236}">
                  <a16:creationId xmlns:a16="http://schemas.microsoft.com/office/drawing/2014/main" id="{9E57770E-A050-42B0-6086-F4856B0DEC7F}"/>
                </a:ext>
              </a:extLst>
            </p:cNvPr>
            <p:cNvSpPr/>
            <p:nvPr/>
          </p:nvSpPr>
          <p:spPr>
            <a:xfrm>
              <a:off x="2115576" y="3659667"/>
              <a:ext cx="680720" cy="614680"/>
            </a:xfrm>
            <a:custGeom>
              <a:avLst/>
              <a:gdLst/>
              <a:ahLst/>
              <a:cxnLst/>
              <a:rect l="l" t="t" r="r" b="b"/>
              <a:pathLst>
                <a:path w="680720" h="614680">
                  <a:moveTo>
                    <a:pt x="680694" y="0"/>
                  </a:moveTo>
                  <a:lnTo>
                    <a:pt x="282206" y="0"/>
                  </a:lnTo>
                  <a:lnTo>
                    <a:pt x="282206" y="58089"/>
                  </a:lnTo>
                  <a:lnTo>
                    <a:pt x="8293" y="58089"/>
                  </a:lnTo>
                  <a:lnTo>
                    <a:pt x="0" y="99580"/>
                  </a:lnTo>
                  <a:lnTo>
                    <a:pt x="33172" y="199212"/>
                  </a:lnTo>
                  <a:lnTo>
                    <a:pt x="8293" y="257327"/>
                  </a:lnTo>
                  <a:lnTo>
                    <a:pt x="91313" y="423341"/>
                  </a:lnTo>
                  <a:lnTo>
                    <a:pt x="107899" y="439966"/>
                  </a:lnTo>
                  <a:lnTo>
                    <a:pt x="99580" y="464858"/>
                  </a:lnTo>
                  <a:lnTo>
                    <a:pt x="141224" y="556145"/>
                  </a:lnTo>
                  <a:lnTo>
                    <a:pt x="132816" y="597649"/>
                  </a:lnTo>
                  <a:lnTo>
                    <a:pt x="174332" y="614248"/>
                  </a:lnTo>
                  <a:lnTo>
                    <a:pt x="199224" y="489750"/>
                  </a:lnTo>
                  <a:lnTo>
                    <a:pt x="249008" y="489750"/>
                  </a:lnTo>
                  <a:lnTo>
                    <a:pt x="282206" y="531241"/>
                  </a:lnTo>
                  <a:lnTo>
                    <a:pt x="323748" y="531241"/>
                  </a:lnTo>
                  <a:lnTo>
                    <a:pt x="365226" y="498055"/>
                  </a:lnTo>
                  <a:lnTo>
                    <a:pt x="381850" y="498055"/>
                  </a:lnTo>
                  <a:lnTo>
                    <a:pt x="398437" y="489750"/>
                  </a:lnTo>
                  <a:lnTo>
                    <a:pt x="398437" y="514642"/>
                  </a:lnTo>
                  <a:lnTo>
                    <a:pt x="439978" y="514642"/>
                  </a:lnTo>
                  <a:lnTo>
                    <a:pt x="464845" y="506349"/>
                  </a:lnTo>
                  <a:lnTo>
                    <a:pt x="522947" y="572782"/>
                  </a:lnTo>
                  <a:lnTo>
                    <a:pt x="581101" y="556145"/>
                  </a:lnTo>
                  <a:lnTo>
                    <a:pt x="622566" y="498055"/>
                  </a:lnTo>
                  <a:lnTo>
                    <a:pt x="622566" y="464858"/>
                  </a:lnTo>
                  <a:lnTo>
                    <a:pt x="680694" y="464858"/>
                  </a:lnTo>
                  <a:lnTo>
                    <a:pt x="680694"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32" name="Graphic 19">
              <a:extLst>
                <a:ext uri="{FF2B5EF4-FFF2-40B4-BE49-F238E27FC236}">
                  <a16:creationId xmlns:a16="http://schemas.microsoft.com/office/drawing/2014/main" id="{EA79E8DF-C70F-16CB-9AA4-07A1CEEAD0AB}"/>
                </a:ext>
              </a:extLst>
            </p:cNvPr>
            <p:cNvSpPr/>
            <p:nvPr/>
          </p:nvSpPr>
          <p:spPr>
            <a:xfrm>
              <a:off x="2115576" y="3659667"/>
              <a:ext cx="680720" cy="614680"/>
            </a:xfrm>
            <a:custGeom>
              <a:avLst/>
              <a:gdLst/>
              <a:ahLst/>
              <a:cxnLst/>
              <a:rect l="l" t="t" r="r" b="b"/>
              <a:pathLst>
                <a:path w="680720" h="614680">
                  <a:moveTo>
                    <a:pt x="680694" y="464858"/>
                  </a:moveTo>
                  <a:lnTo>
                    <a:pt x="680694" y="0"/>
                  </a:lnTo>
                  <a:lnTo>
                    <a:pt x="282206" y="0"/>
                  </a:lnTo>
                  <a:lnTo>
                    <a:pt x="282206" y="58089"/>
                  </a:lnTo>
                  <a:lnTo>
                    <a:pt x="8293" y="58089"/>
                  </a:lnTo>
                  <a:lnTo>
                    <a:pt x="0" y="99580"/>
                  </a:lnTo>
                  <a:lnTo>
                    <a:pt x="33172" y="199212"/>
                  </a:lnTo>
                  <a:lnTo>
                    <a:pt x="8293" y="257327"/>
                  </a:lnTo>
                  <a:lnTo>
                    <a:pt x="91313" y="423341"/>
                  </a:lnTo>
                  <a:lnTo>
                    <a:pt x="107899" y="439966"/>
                  </a:lnTo>
                  <a:lnTo>
                    <a:pt x="99580" y="464858"/>
                  </a:lnTo>
                  <a:lnTo>
                    <a:pt x="141224" y="556145"/>
                  </a:lnTo>
                  <a:lnTo>
                    <a:pt x="132816" y="597649"/>
                  </a:lnTo>
                  <a:lnTo>
                    <a:pt x="174332" y="614248"/>
                  </a:lnTo>
                  <a:lnTo>
                    <a:pt x="199224" y="489750"/>
                  </a:lnTo>
                  <a:lnTo>
                    <a:pt x="249008" y="489750"/>
                  </a:lnTo>
                  <a:lnTo>
                    <a:pt x="282206" y="531241"/>
                  </a:lnTo>
                  <a:lnTo>
                    <a:pt x="323748" y="531241"/>
                  </a:lnTo>
                  <a:lnTo>
                    <a:pt x="365226" y="498055"/>
                  </a:lnTo>
                  <a:lnTo>
                    <a:pt x="381850" y="498055"/>
                  </a:lnTo>
                  <a:lnTo>
                    <a:pt x="398437" y="489750"/>
                  </a:lnTo>
                  <a:lnTo>
                    <a:pt x="398437" y="514642"/>
                  </a:lnTo>
                  <a:lnTo>
                    <a:pt x="439978" y="514642"/>
                  </a:lnTo>
                  <a:lnTo>
                    <a:pt x="464845" y="506349"/>
                  </a:lnTo>
                  <a:lnTo>
                    <a:pt x="522947" y="572782"/>
                  </a:lnTo>
                  <a:lnTo>
                    <a:pt x="581101" y="556145"/>
                  </a:lnTo>
                  <a:lnTo>
                    <a:pt x="622566" y="498055"/>
                  </a:lnTo>
                  <a:lnTo>
                    <a:pt x="622566" y="464858"/>
                  </a:lnTo>
                  <a:lnTo>
                    <a:pt x="680694" y="464858"/>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33" name="Graphic 20">
              <a:extLst>
                <a:ext uri="{FF2B5EF4-FFF2-40B4-BE49-F238E27FC236}">
                  <a16:creationId xmlns:a16="http://schemas.microsoft.com/office/drawing/2014/main" id="{6DB8BA6A-8429-69FD-78C3-D5EA92A6E220}"/>
                </a:ext>
              </a:extLst>
            </p:cNvPr>
            <p:cNvSpPr/>
            <p:nvPr/>
          </p:nvSpPr>
          <p:spPr>
            <a:xfrm>
              <a:off x="2796268" y="3584935"/>
              <a:ext cx="739140" cy="539750"/>
            </a:xfrm>
            <a:custGeom>
              <a:avLst/>
              <a:gdLst/>
              <a:ahLst/>
              <a:cxnLst/>
              <a:rect l="l" t="t" r="r" b="b"/>
              <a:pathLst>
                <a:path w="739140" h="539750">
                  <a:moveTo>
                    <a:pt x="697293" y="0"/>
                  </a:moveTo>
                  <a:lnTo>
                    <a:pt x="0" y="0"/>
                  </a:lnTo>
                  <a:lnTo>
                    <a:pt x="0" y="539584"/>
                  </a:lnTo>
                  <a:lnTo>
                    <a:pt x="82981" y="506348"/>
                  </a:lnTo>
                  <a:lnTo>
                    <a:pt x="141122" y="522998"/>
                  </a:lnTo>
                  <a:lnTo>
                    <a:pt x="132803" y="506348"/>
                  </a:lnTo>
                  <a:lnTo>
                    <a:pt x="124485" y="456552"/>
                  </a:lnTo>
                  <a:lnTo>
                    <a:pt x="141122" y="415061"/>
                  </a:lnTo>
                  <a:lnTo>
                    <a:pt x="166014" y="423367"/>
                  </a:lnTo>
                  <a:lnTo>
                    <a:pt x="199224" y="398449"/>
                  </a:lnTo>
                  <a:lnTo>
                    <a:pt x="265633" y="439953"/>
                  </a:lnTo>
                  <a:lnTo>
                    <a:pt x="323875" y="498068"/>
                  </a:lnTo>
                  <a:lnTo>
                    <a:pt x="348640" y="498068"/>
                  </a:lnTo>
                  <a:lnTo>
                    <a:pt x="398462" y="506348"/>
                  </a:lnTo>
                  <a:lnTo>
                    <a:pt x="431698" y="539584"/>
                  </a:lnTo>
                  <a:lnTo>
                    <a:pt x="481457" y="539584"/>
                  </a:lnTo>
                  <a:lnTo>
                    <a:pt x="539584" y="531266"/>
                  </a:lnTo>
                  <a:lnTo>
                    <a:pt x="614260" y="481456"/>
                  </a:lnTo>
                  <a:lnTo>
                    <a:pt x="705612" y="481456"/>
                  </a:lnTo>
                  <a:lnTo>
                    <a:pt x="738822" y="439953"/>
                  </a:lnTo>
                  <a:lnTo>
                    <a:pt x="697293" y="406742"/>
                  </a:lnTo>
                  <a:lnTo>
                    <a:pt x="697293"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34" name="Graphic 21">
              <a:extLst>
                <a:ext uri="{FF2B5EF4-FFF2-40B4-BE49-F238E27FC236}">
                  <a16:creationId xmlns:a16="http://schemas.microsoft.com/office/drawing/2014/main" id="{15E4E104-1DE9-CD8E-B713-05870A5F8E36}"/>
                </a:ext>
              </a:extLst>
            </p:cNvPr>
            <p:cNvSpPr/>
            <p:nvPr/>
          </p:nvSpPr>
          <p:spPr>
            <a:xfrm>
              <a:off x="2796268" y="3584935"/>
              <a:ext cx="739140" cy="539750"/>
            </a:xfrm>
            <a:custGeom>
              <a:avLst/>
              <a:gdLst/>
              <a:ahLst/>
              <a:cxnLst/>
              <a:rect l="l" t="t" r="r" b="b"/>
              <a:pathLst>
                <a:path w="739140" h="539750">
                  <a:moveTo>
                    <a:pt x="539584" y="531266"/>
                  </a:moveTo>
                  <a:lnTo>
                    <a:pt x="614260" y="481456"/>
                  </a:lnTo>
                  <a:lnTo>
                    <a:pt x="705612" y="481456"/>
                  </a:lnTo>
                  <a:lnTo>
                    <a:pt x="738822" y="439953"/>
                  </a:lnTo>
                  <a:lnTo>
                    <a:pt x="697293" y="406742"/>
                  </a:lnTo>
                  <a:lnTo>
                    <a:pt x="697293" y="0"/>
                  </a:lnTo>
                  <a:lnTo>
                    <a:pt x="0" y="0"/>
                  </a:lnTo>
                  <a:lnTo>
                    <a:pt x="0" y="539584"/>
                  </a:lnTo>
                  <a:lnTo>
                    <a:pt x="82981" y="506348"/>
                  </a:lnTo>
                  <a:lnTo>
                    <a:pt x="141122" y="522998"/>
                  </a:lnTo>
                  <a:lnTo>
                    <a:pt x="132803" y="506348"/>
                  </a:lnTo>
                  <a:lnTo>
                    <a:pt x="124485" y="456552"/>
                  </a:lnTo>
                  <a:lnTo>
                    <a:pt x="141122" y="415061"/>
                  </a:lnTo>
                  <a:lnTo>
                    <a:pt x="166014" y="423367"/>
                  </a:lnTo>
                  <a:lnTo>
                    <a:pt x="199224" y="398449"/>
                  </a:lnTo>
                  <a:lnTo>
                    <a:pt x="265633" y="439953"/>
                  </a:lnTo>
                  <a:lnTo>
                    <a:pt x="323875" y="498068"/>
                  </a:lnTo>
                  <a:lnTo>
                    <a:pt x="348640" y="498068"/>
                  </a:lnTo>
                  <a:lnTo>
                    <a:pt x="398462" y="506348"/>
                  </a:lnTo>
                  <a:lnTo>
                    <a:pt x="431698" y="539584"/>
                  </a:lnTo>
                  <a:lnTo>
                    <a:pt x="481457" y="539584"/>
                  </a:lnTo>
                  <a:lnTo>
                    <a:pt x="539584" y="531266"/>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35" name="Graphic 22">
              <a:extLst>
                <a:ext uri="{FF2B5EF4-FFF2-40B4-BE49-F238E27FC236}">
                  <a16:creationId xmlns:a16="http://schemas.microsoft.com/office/drawing/2014/main" id="{0FA03BD3-C8B2-A9BF-ACD0-92E63E750F58}"/>
                </a:ext>
              </a:extLst>
            </p:cNvPr>
            <p:cNvSpPr/>
            <p:nvPr/>
          </p:nvSpPr>
          <p:spPr>
            <a:xfrm>
              <a:off x="3335847" y="3833985"/>
              <a:ext cx="763905" cy="573405"/>
            </a:xfrm>
            <a:custGeom>
              <a:avLst/>
              <a:gdLst/>
              <a:ahLst/>
              <a:cxnLst/>
              <a:rect l="l" t="t" r="r" b="b"/>
              <a:pathLst>
                <a:path w="763905" h="573405">
                  <a:moveTo>
                    <a:pt x="439953" y="0"/>
                  </a:moveTo>
                  <a:lnTo>
                    <a:pt x="415074" y="0"/>
                  </a:lnTo>
                  <a:lnTo>
                    <a:pt x="415074" y="16598"/>
                  </a:lnTo>
                  <a:lnTo>
                    <a:pt x="290550" y="16598"/>
                  </a:lnTo>
                  <a:lnTo>
                    <a:pt x="290550" y="157695"/>
                  </a:lnTo>
                  <a:lnTo>
                    <a:pt x="157721" y="157695"/>
                  </a:lnTo>
                  <a:lnTo>
                    <a:pt x="199237" y="190906"/>
                  </a:lnTo>
                  <a:lnTo>
                    <a:pt x="166039" y="232397"/>
                  </a:lnTo>
                  <a:lnTo>
                    <a:pt x="74675" y="232397"/>
                  </a:lnTo>
                  <a:lnTo>
                    <a:pt x="0" y="282219"/>
                  </a:lnTo>
                  <a:lnTo>
                    <a:pt x="33210" y="381825"/>
                  </a:lnTo>
                  <a:lnTo>
                    <a:pt x="49809" y="390144"/>
                  </a:lnTo>
                  <a:lnTo>
                    <a:pt x="99618" y="506374"/>
                  </a:lnTo>
                  <a:lnTo>
                    <a:pt x="157721" y="506374"/>
                  </a:lnTo>
                  <a:lnTo>
                    <a:pt x="157721" y="473125"/>
                  </a:lnTo>
                  <a:lnTo>
                    <a:pt x="182664" y="481456"/>
                  </a:lnTo>
                  <a:lnTo>
                    <a:pt x="199237" y="564464"/>
                  </a:lnTo>
                  <a:lnTo>
                    <a:pt x="215798" y="572782"/>
                  </a:lnTo>
                  <a:lnTo>
                    <a:pt x="763714" y="572782"/>
                  </a:lnTo>
                  <a:lnTo>
                    <a:pt x="763714" y="157695"/>
                  </a:lnTo>
                  <a:lnTo>
                    <a:pt x="680719" y="157695"/>
                  </a:lnTo>
                  <a:lnTo>
                    <a:pt x="473290" y="41516"/>
                  </a:lnTo>
                  <a:lnTo>
                    <a:pt x="473290" y="24892"/>
                  </a:lnTo>
                  <a:lnTo>
                    <a:pt x="439953" y="24892"/>
                  </a:lnTo>
                  <a:lnTo>
                    <a:pt x="439953"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36" name="Graphic 23">
              <a:extLst>
                <a:ext uri="{FF2B5EF4-FFF2-40B4-BE49-F238E27FC236}">
                  <a16:creationId xmlns:a16="http://schemas.microsoft.com/office/drawing/2014/main" id="{0C69EA27-1D52-C3D1-3797-28448D9F5E6C}"/>
                </a:ext>
              </a:extLst>
            </p:cNvPr>
            <p:cNvSpPr/>
            <p:nvPr/>
          </p:nvSpPr>
          <p:spPr>
            <a:xfrm>
              <a:off x="3335847" y="3833985"/>
              <a:ext cx="763905" cy="573405"/>
            </a:xfrm>
            <a:custGeom>
              <a:avLst/>
              <a:gdLst/>
              <a:ahLst/>
              <a:cxnLst/>
              <a:rect l="l" t="t" r="r" b="b"/>
              <a:pathLst>
                <a:path w="763905" h="573405">
                  <a:moveTo>
                    <a:pt x="763714" y="572782"/>
                  </a:moveTo>
                  <a:lnTo>
                    <a:pt x="763714" y="157695"/>
                  </a:lnTo>
                  <a:lnTo>
                    <a:pt x="680719" y="157695"/>
                  </a:lnTo>
                  <a:lnTo>
                    <a:pt x="473290" y="41516"/>
                  </a:lnTo>
                  <a:lnTo>
                    <a:pt x="473290" y="24892"/>
                  </a:lnTo>
                  <a:lnTo>
                    <a:pt x="439953" y="24892"/>
                  </a:lnTo>
                  <a:lnTo>
                    <a:pt x="439953" y="0"/>
                  </a:lnTo>
                  <a:lnTo>
                    <a:pt x="415074" y="0"/>
                  </a:lnTo>
                  <a:lnTo>
                    <a:pt x="415074" y="16598"/>
                  </a:lnTo>
                  <a:lnTo>
                    <a:pt x="290550" y="16598"/>
                  </a:lnTo>
                  <a:lnTo>
                    <a:pt x="290550" y="157695"/>
                  </a:lnTo>
                  <a:lnTo>
                    <a:pt x="157721" y="157695"/>
                  </a:lnTo>
                  <a:lnTo>
                    <a:pt x="199237" y="190906"/>
                  </a:lnTo>
                  <a:lnTo>
                    <a:pt x="166039" y="232397"/>
                  </a:lnTo>
                  <a:lnTo>
                    <a:pt x="74675" y="232397"/>
                  </a:lnTo>
                  <a:lnTo>
                    <a:pt x="0" y="282219"/>
                  </a:lnTo>
                  <a:lnTo>
                    <a:pt x="33210" y="381825"/>
                  </a:lnTo>
                  <a:lnTo>
                    <a:pt x="49809" y="390144"/>
                  </a:lnTo>
                  <a:lnTo>
                    <a:pt x="99618" y="506374"/>
                  </a:lnTo>
                  <a:lnTo>
                    <a:pt x="157721" y="506374"/>
                  </a:lnTo>
                  <a:lnTo>
                    <a:pt x="157721" y="473125"/>
                  </a:lnTo>
                  <a:lnTo>
                    <a:pt x="182664" y="481456"/>
                  </a:lnTo>
                  <a:lnTo>
                    <a:pt x="199237" y="564464"/>
                  </a:lnTo>
                  <a:lnTo>
                    <a:pt x="215798" y="572782"/>
                  </a:lnTo>
                  <a:lnTo>
                    <a:pt x="763714" y="572782"/>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37" name="Graphic 24">
              <a:extLst>
                <a:ext uri="{FF2B5EF4-FFF2-40B4-BE49-F238E27FC236}">
                  <a16:creationId xmlns:a16="http://schemas.microsoft.com/office/drawing/2014/main" id="{293E0983-DECB-85C0-7909-13FD226AFE80}"/>
                </a:ext>
              </a:extLst>
            </p:cNvPr>
            <p:cNvSpPr/>
            <p:nvPr/>
          </p:nvSpPr>
          <p:spPr>
            <a:xfrm>
              <a:off x="3775801" y="3568331"/>
              <a:ext cx="938530" cy="564515"/>
            </a:xfrm>
            <a:custGeom>
              <a:avLst/>
              <a:gdLst/>
              <a:ahLst/>
              <a:cxnLst/>
              <a:rect l="l" t="t" r="r" b="b"/>
              <a:pathLst>
                <a:path w="938530" h="564515">
                  <a:moveTo>
                    <a:pt x="340347" y="0"/>
                  </a:moveTo>
                  <a:lnTo>
                    <a:pt x="340347" y="33223"/>
                  </a:lnTo>
                  <a:lnTo>
                    <a:pt x="273964" y="33223"/>
                  </a:lnTo>
                  <a:lnTo>
                    <a:pt x="265658" y="16598"/>
                  </a:lnTo>
                  <a:lnTo>
                    <a:pt x="232473" y="24904"/>
                  </a:lnTo>
                  <a:lnTo>
                    <a:pt x="232473" y="33223"/>
                  </a:lnTo>
                  <a:lnTo>
                    <a:pt x="107937" y="33223"/>
                  </a:lnTo>
                  <a:lnTo>
                    <a:pt x="83045" y="66408"/>
                  </a:lnTo>
                  <a:lnTo>
                    <a:pt x="49822" y="66408"/>
                  </a:lnTo>
                  <a:lnTo>
                    <a:pt x="49822" y="58115"/>
                  </a:lnTo>
                  <a:lnTo>
                    <a:pt x="24917" y="66408"/>
                  </a:lnTo>
                  <a:lnTo>
                    <a:pt x="24917" y="83032"/>
                  </a:lnTo>
                  <a:lnTo>
                    <a:pt x="0" y="83032"/>
                  </a:lnTo>
                  <a:lnTo>
                    <a:pt x="0" y="290550"/>
                  </a:lnTo>
                  <a:lnTo>
                    <a:pt x="33337" y="290550"/>
                  </a:lnTo>
                  <a:lnTo>
                    <a:pt x="33337" y="307174"/>
                  </a:lnTo>
                  <a:lnTo>
                    <a:pt x="240766" y="423341"/>
                  </a:lnTo>
                  <a:lnTo>
                    <a:pt x="323761" y="423341"/>
                  </a:lnTo>
                  <a:lnTo>
                    <a:pt x="323761" y="564514"/>
                  </a:lnTo>
                  <a:lnTo>
                    <a:pt x="481482" y="564514"/>
                  </a:lnTo>
                  <a:lnTo>
                    <a:pt x="481482" y="456564"/>
                  </a:lnTo>
                  <a:lnTo>
                    <a:pt x="805268" y="456564"/>
                  </a:lnTo>
                  <a:lnTo>
                    <a:pt x="805268" y="398475"/>
                  </a:lnTo>
                  <a:lnTo>
                    <a:pt x="938085" y="398475"/>
                  </a:lnTo>
                  <a:lnTo>
                    <a:pt x="896683" y="340359"/>
                  </a:lnTo>
                  <a:lnTo>
                    <a:pt x="846759" y="282244"/>
                  </a:lnTo>
                  <a:lnTo>
                    <a:pt x="821867" y="257327"/>
                  </a:lnTo>
                  <a:lnTo>
                    <a:pt x="813536" y="215836"/>
                  </a:lnTo>
                  <a:lnTo>
                    <a:pt x="796963" y="182638"/>
                  </a:lnTo>
                  <a:lnTo>
                    <a:pt x="805268" y="157721"/>
                  </a:lnTo>
                  <a:lnTo>
                    <a:pt x="805268" y="141122"/>
                  </a:lnTo>
                  <a:lnTo>
                    <a:pt x="788657" y="141122"/>
                  </a:lnTo>
                  <a:lnTo>
                    <a:pt x="788657" y="8305"/>
                  </a:lnTo>
                  <a:lnTo>
                    <a:pt x="763777" y="16598"/>
                  </a:lnTo>
                  <a:lnTo>
                    <a:pt x="755446" y="8305"/>
                  </a:lnTo>
                  <a:lnTo>
                    <a:pt x="556336" y="8305"/>
                  </a:lnTo>
                  <a:lnTo>
                    <a:pt x="556336" y="41516"/>
                  </a:lnTo>
                  <a:lnTo>
                    <a:pt x="390169" y="41516"/>
                  </a:lnTo>
                  <a:lnTo>
                    <a:pt x="340347"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38" name="Graphic 25">
              <a:extLst>
                <a:ext uri="{FF2B5EF4-FFF2-40B4-BE49-F238E27FC236}">
                  <a16:creationId xmlns:a16="http://schemas.microsoft.com/office/drawing/2014/main" id="{DEE4A51F-0D61-3330-9F1E-2ED7DB67C401}"/>
                </a:ext>
              </a:extLst>
            </p:cNvPr>
            <p:cNvSpPr/>
            <p:nvPr/>
          </p:nvSpPr>
          <p:spPr>
            <a:xfrm>
              <a:off x="3775801" y="3568331"/>
              <a:ext cx="938530" cy="564515"/>
            </a:xfrm>
            <a:custGeom>
              <a:avLst/>
              <a:gdLst/>
              <a:ahLst/>
              <a:cxnLst/>
              <a:rect l="l" t="t" r="r" b="b"/>
              <a:pathLst>
                <a:path w="938530" h="564515">
                  <a:moveTo>
                    <a:pt x="323761" y="564514"/>
                  </a:moveTo>
                  <a:lnTo>
                    <a:pt x="481482" y="564514"/>
                  </a:lnTo>
                  <a:lnTo>
                    <a:pt x="481482" y="456564"/>
                  </a:lnTo>
                  <a:lnTo>
                    <a:pt x="805268" y="456564"/>
                  </a:lnTo>
                  <a:lnTo>
                    <a:pt x="805268" y="398475"/>
                  </a:lnTo>
                  <a:lnTo>
                    <a:pt x="938085" y="398475"/>
                  </a:lnTo>
                  <a:lnTo>
                    <a:pt x="896683" y="340359"/>
                  </a:lnTo>
                  <a:lnTo>
                    <a:pt x="846759" y="282244"/>
                  </a:lnTo>
                  <a:lnTo>
                    <a:pt x="821867" y="257327"/>
                  </a:lnTo>
                  <a:lnTo>
                    <a:pt x="813536" y="215836"/>
                  </a:lnTo>
                  <a:lnTo>
                    <a:pt x="796963" y="182638"/>
                  </a:lnTo>
                  <a:lnTo>
                    <a:pt x="805268" y="157721"/>
                  </a:lnTo>
                  <a:lnTo>
                    <a:pt x="805268" y="141122"/>
                  </a:lnTo>
                  <a:lnTo>
                    <a:pt x="788657" y="141122"/>
                  </a:lnTo>
                  <a:lnTo>
                    <a:pt x="788657" y="8305"/>
                  </a:lnTo>
                  <a:lnTo>
                    <a:pt x="763777" y="16598"/>
                  </a:lnTo>
                  <a:lnTo>
                    <a:pt x="755446" y="8305"/>
                  </a:lnTo>
                  <a:lnTo>
                    <a:pt x="556336" y="8305"/>
                  </a:lnTo>
                  <a:lnTo>
                    <a:pt x="556336" y="41516"/>
                  </a:lnTo>
                  <a:lnTo>
                    <a:pt x="390169" y="41516"/>
                  </a:lnTo>
                  <a:lnTo>
                    <a:pt x="340347" y="0"/>
                  </a:lnTo>
                  <a:lnTo>
                    <a:pt x="340347" y="33223"/>
                  </a:lnTo>
                  <a:lnTo>
                    <a:pt x="273964" y="33223"/>
                  </a:lnTo>
                  <a:lnTo>
                    <a:pt x="265658" y="16598"/>
                  </a:lnTo>
                  <a:lnTo>
                    <a:pt x="232473" y="24904"/>
                  </a:lnTo>
                  <a:lnTo>
                    <a:pt x="232473" y="33223"/>
                  </a:lnTo>
                  <a:lnTo>
                    <a:pt x="107937" y="33223"/>
                  </a:lnTo>
                  <a:lnTo>
                    <a:pt x="83045" y="66408"/>
                  </a:lnTo>
                  <a:lnTo>
                    <a:pt x="49822" y="66408"/>
                  </a:lnTo>
                  <a:lnTo>
                    <a:pt x="49822" y="58115"/>
                  </a:lnTo>
                  <a:lnTo>
                    <a:pt x="24917" y="66408"/>
                  </a:lnTo>
                  <a:lnTo>
                    <a:pt x="24917" y="83032"/>
                  </a:lnTo>
                  <a:lnTo>
                    <a:pt x="0" y="83032"/>
                  </a:lnTo>
                  <a:lnTo>
                    <a:pt x="0" y="290550"/>
                  </a:lnTo>
                  <a:lnTo>
                    <a:pt x="33337" y="290550"/>
                  </a:lnTo>
                  <a:lnTo>
                    <a:pt x="33337" y="307174"/>
                  </a:lnTo>
                  <a:lnTo>
                    <a:pt x="240766" y="423341"/>
                  </a:lnTo>
                  <a:lnTo>
                    <a:pt x="323761" y="423341"/>
                  </a:lnTo>
                  <a:lnTo>
                    <a:pt x="323761" y="564514"/>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39" name="Graphic 26">
              <a:extLst>
                <a:ext uri="{FF2B5EF4-FFF2-40B4-BE49-F238E27FC236}">
                  <a16:creationId xmlns:a16="http://schemas.microsoft.com/office/drawing/2014/main" id="{CEFCC24F-F494-4DA7-24C3-9789B47A3179}"/>
                </a:ext>
              </a:extLst>
            </p:cNvPr>
            <p:cNvSpPr/>
            <p:nvPr/>
          </p:nvSpPr>
          <p:spPr>
            <a:xfrm>
              <a:off x="4099562" y="3966804"/>
              <a:ext cx="747395" cy="706120"/>
            </a:xfrm>
            <a:custGeom>
              <a:avLst/>
              <a:gdLst/>
              <a:ahLst/>
              <a:cxnLst/>
              <a:rect l="l" t="t" r="r" b="b"/>
              <a:pathLst>
                <a:path w="747395" h="706120">
                  <a:moveTo>
                    <a:pt x="614324" y="0"/>
                  </a:moveTo>
                  <a:lnTo>
                    <a:pt x="481507" y="0"/>
                  </a:lnTo>
                  <a:lnTo>
                    <a:pt x="481507" y="58089"/>
                  </a:lnTo>
                  <a:lnTo>
                    <a:pt x="157721" y="58089"/>
                  </a:lnTo>
                  <a:lnTo>
                    <a:pt x="157721" y="166039"/>
                  </a:lnTo>
                  <a:lnTo>
                    <a:pt x="0" y="166039"/>
                  </a:lnTo>
                  <a:lnTo>
                    <a:pt x="0" y="581088"/>
                  </a:lnTo>
                  <a:lnTo>
                    <a:pt x="273951" y="581088"/>
                  </a:lnTo>
                  <a:lnTo>
                    <a:pt x="373570" y="705586"/>
                  </a:lnTo>
                  <a:lnTo>
                    <a:pt x="539584" y="705586"/>
                  </a:lnTo>
                  <a:lnTo>
                    <a:pt x="531291" y="589394"/>
                  </a:lnTo>
                  <a:lnTo>
                    <a:pt x="614324" y="498055"/>
                  </a:lnTo>
                  <a:lnTo>
                    <a:pt x="614324" y="481482"/>
                  </a:lnTo>
                  <a:lnTo>
                    <a:pt x="664146" y="456564"/>
                  </a:lnTo>
                  <a:lnTo>
                    <a:pt x="747229" y="373557"/>
                  </a:lnTo>
                  <a:lnTo>
                    <a:pt x="647484" y="282232"/>
                  </a:lnTo>
                  <a:lnTo>
                    <a:pt x="589407" y="265645"/>
                  </a:lnTo>
                  <a:lnTo>
                    <a:pt x="630885" y="207505"/>
                  </a:lnTo>
                  <a:lnTo>
                    <a:pt x="630885" y="174320"/>
                  </a:lnTo>
                  <a:lnTo>
                    <a:pt x="664146" y="99580"/>
                  </a:lnTo>
                  <a:lnTo>
                    <a:pt x="614324" y="58089"/>
                  </a:lnTo>
                  <a:lnTo>
                    <a:pt x="614324"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40" name="Graphic 27">
              <a:extLst>
                <a:ext uri="{FF2B5EF4-FFF2-40B4-BE49-F238E27FC236}">
                  <a16:creationId xmlns:a16="http://schemas.microsoft.com/office/drawing/2014/main" id="{E83B55DA-7E76-5F8D-F0CD-50A64D0A9EEE}"/>
                </a:ext>
              </a:extLst>
            </p:cNvPr>
            <p:cNvSpPr/>
            <p:nvPr/>
          </p:nvSpPr>
          <p:spPr>
            <a:xfrm>
              <a:off x="4099562" y="3966804"/>
              <a:ext cx="747395" cy="706120"/>
            </a:xfrm>
            <a:custGeom>
              <a:avLst/>
              <a:gdLst/>
              <a:ahLst/>
              <a:cxnLst/>
              <a:rect l="l" t="t" r="r" b="b"/>
              <a:pathLst>
                <a:path w="747395" h="706120">
                  <a:moveTo>
                    <a:pt x="0" y="581088"/>
                  </a:moveTo>
                  <a:lnTo>
                    <a:pt x="273951" y="581088"/>
                  </a:lnTo>
                  <a:lnTo>
                    <a:pt x="373570" y="705586"/>
                  </a:lnTo>
                  <a:lnTo>
                    <a:pt x="539584" y="705586"/>
                  </a:lnTo>
                  <a:lnTo>
                    <a:pt x="531291" y="589394"/>
                  </a:lnTo>
                  <a:lnTo>
                    <a:pt x="614324" y="498055"/>
                  </a:lnTo>
                  <a:lnTo>
                    <a:pt x="614324" y="481482"/>
                  </a:lnTo>
                  <a:lnTo>
                    <a:pt x="664146" y="456564"/>
                  </a:lnTo>
                  <a:lnTo>
                    <a:pt x="747229" y="373557"/>
                  </a:lnTo>
                  <a:lnTo>
                    <a:pt x="647484" y="282232"/>
                  </a:lnTo>
                  <a:lnTo>
                    <a:pt x="589407" y="265645"/>
                  </a:lnTo>
                  <a:lnTo>
                    <a:pt x="630885" y="207505"/>
                  </a:lnTo>
                  <a:lnTo>
                    <a:pt x="630885" y="174320"/>
                  </a:lnTo>
                  <a:lnTo>
                    <a:pt x="664146" y="99580"/>
                  </a:lnTo>
                  <a:lnTo>
                    <a:pt x="614324" y="58089"/>
                  </a:lnTo>
                  <a:lnTo>
                    <a:pt x="614324" y="0"/>
                  </a:lnTo>
                  <a:lnTo>
                    <a:pt x="481507" y="0"/>
                  </a:lnTo>
                  <a:lnTo>
                    <a:pt x="481507" y="58089"/>
                  </a:lnTo>
                  <a:lnTo>
                    <a:pt x="157721" y="58089"/>
                  </a:lnTo>
                  <a:lnTo>
                    <a:pt x="157721" y="166039"/>
                  </a:lnTo>
                  <a:lnTo>
                    <a:pt x="0" y="166039"/>
                  </a:lnTo>
                  <a:lnTo>
                    <a:pt x="0" y="581088"/>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41" name="Graphic 28">
              <a:extLst>
                <a:ext uri="{FF2B5EF4-FFF2-40B4-BE49-F238E27FC236}">
                  <a16:creationId xmlns:a16="http://schemas.microsoft.com/office/drawing/2014/main" id="{AD8BA3A0-0DE9-D035-6831-F4362A89BE78}"/>
                </a:ext>
              </a:extLst>
            </p:cNvPr>
            <p:cNvSpPr/>
            <p:nvPr/>
          </p:nvSpPr>
          <p:spPr>
            <a:xfrm>
              <a:off x="3335852" y="4307118"/>
              <a:ext cx="763905" cy="664210"/>
            </a:xfrm>
            <a:custGeom>
              <a:avLst/>
              <a:gdLst/>
              <a:ahLst/>
              <a:cxnLst/>
              <a:rect l="l" t="t" r="r" b="b"/>
              <a:pathLst>
                <a:path w="763905" h="664210">
                  <a:moveTo>
                    <a:pt x="157708" y="0"/>
                  </a:moveTo>
                  <a:lnTo>
                    <a:pt x="157708" y="33235"/>
                  </a:lnTo>
                  <a:lnTo>
                    <a:pt x="0" y="33235"/>
                  </a:lnTo>
                  <a:lnTo>
                    <a:pt x="0" y="390194"/>
                  </a:lnTo>
                  <a:lnTo>
                    <a:pt x="166027" y="390194"/>
                  </a:lnTo>
                  <a:lnTo>
                    <a:pt x="166027" y="489800"/>
                  </a:lnTo>
                  <a:lnTo>
                    <a:pt x="199237" y="522998"/>
                  </a:lnTo>
                  <a:lnTo>
                    <a:pt x="307263" y="522998"/>
                  </a:lnTo>
                  <a:lnTo>
                    <a:pt x="307263" y="664146"/>
                  </a:lnTo>
                  <a:lnTo>
                    <a:pt x="481596" y="664146"/>
                  </a:lnTo>
                  <a:lnTo>
                    <a:pt x="581101" y="481507"/>
                  </a:lnTo>
                  <a:lnTo>
                    <a:pt x="689013" y="481507"/>
                  </a:lnTo>
                  <a:lnTo>
                    <a:pt x="689013" y="439991"/>
                  </a:lnTo>
                  <a:lnTo>
                    <a:pt x="763714" y="439991"/>
                  </a:lnTo>
                  <a:lnTo>
                    <a:pt x="763714" y="99644"/>
                  </a:lnTo>
                  <a:lnTo>
                    <a:pt x="215798" y="99644"/>
                  </a:lnTo>
                  <a:lnTo>
                    <a:pt x="199237" y="91338"/>
                  </a:lnTo>
                  <a:lnTo>
                    <a:pt x="182664" y="8318"/>
                  </a:lnTo>
                  <a:lnTo>
                    <a:pt x="157708"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42" name="Graphic 29">
              <a:extLst>
                <a:ext uri="{FF2B5EF4-FFF2-40B4-BE49-F238E27FC236}">
                  <a16:creationId xmlns:a16="http://schemas.microsoft.com/office/drawing/2014/main" id="{103EBB53-E3AC-5140-2CAB-4D781BF96CC7}"/>
                </a:ext>
              </a:extLst>
            </p:cNvPr>
            <p:cNvSpPr/>
            <p:nvPr/>
          </p:nvSpPr>
          <p:spPr>
            <a:xfrm>
              <a:off x="3335852" y="4307118"/>
              <a:ext cx="763905" cy="664210"/>
            </a:xfrm>
            <a:custGeom>
              <a:avLst/>
              <a:gdLst/>
              <a:ahLst/>
              <a:cxnLst/>
              <a:rect l="l" t="t" r="r" b="b"/>
              <a:pathLst>
                <a:path w="763905" h="664210">
                  <a:moveTo>
                    <a:pt x="0" y="390194"/>
                  </a:moveTo>
                  <a:lnTo>
                    <a:pt x="166027" y="390194"/>
                  </a:lnTo>
                  <a:lnTo>
                    <a:pt x="166027" y="489800"/>
                  </a:lnTo>
                  <a:lnTo>
                    <a:pt x="199237" y="522998"/>
                  </a:lnTo>
                  <a:lnTo>
                    <a:pt x="307263" y="522998"/>
                  </a:lnTo>
                  <a:lnTo>
                    <a:pt x="307263" y="664146"/>
                  </a:lnTo>
                  <a:lnTo>
                    <a:pt x="481596" y="664146"/>
                  </a:lnTo>
                  <a:lnTo>
                    <a:pt x="581101" y="481507"/>
                  </a:lnTo>
                  <a:lnTo>
                    <a:pt x="689013" y="481507"/>
                  </a:lnTo>
                  <a:lnTo>
                    <a:pt x="689013" y="439991"/>
                  </a:lnTo>
                  <a:lnTo>
                    <a:pt x="763714" y="439991"/>
                  </a:lnTo>
                  <a:lnTo>
                    <a:pt x="763714" y="99644"/>
                  </a:lnTo>
                  <a:lnTo>
                    <a:pt x="215798" y="99644"/>
                  </a:lnTo>
                  <a:lnTo>
                    <a:pt x="199237" y="91338"/>
                  </a:lnTo>
                  <a:lnTo>
                    <a:pt x="182664" y="8318"/>
                  </a:lnTo>
                  <a:lnTo>
                    <a:pt x="157708" y="0"/>
                  </a:lnTo>
                  <a:lnTo>
                    <a:pt x="157708" y="33235"/>
                  </a:lnTo>
                  <a:lnTo>
                    <a:pt x="0" y="33235"/>
                  </a:lnTo>
                  <a:lnTo>
                    <a:pt x="0" y="390194"/>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43" name="Graphic 30">
              <a:extLst>
                <a:ext uri="{FF2B5EF4-FFF2-40B4-BE49-F238E27FC236}">
                  <a16:creationId xmlns:a16="http://schemas.microsoft.com/office/drawing/2014/main" id="{9353D86A-87B8-F39D-0B47-E661BEEC155F}"/>
                </a:ext>
              </a:extLst>
            </p:cNvPr>
            <p:cNvSpPr/>
            <p:nvPr/>
          </p:nvSpPr>
          <p:spPr>
            <a:xfrm>
              <a:off x="2696681" y="3983380"/>
              <a:ext cx="739140" cy="847090"/>
            </a:xfrm>
            <a:custGeom>
              <a:avLst/>
              <a:gdLst/>
              <a:ahLst/>
              <a:cxnLst/>
              <a:rect l="l" t="t" r="r" b="b"/>
              <a:pathLst>
                <a:path w="739140" h="847090">
                  <a:moveTo>
                    <a:pt x="298805" y="0"/>
                  </a:moveTo>
                  <a:lnTo>
                    <a:pt x="265607" y="24917"/>
                  </a:lnTo>
                  <a:lnTo>
                    <a:pt x="240703" y="16611"/>
                  </a:lnTo>
                  <a:lnTo>
                    <a:pt x="224078" y="58115"/>
                  </a:lnTo>
                  <a:lnTo>
                    <a:pt x="232384" y="107899"/>
                  </a:lnTo>
                  <a:lnTo>
                    <a:pt x="240703" y="124548"/>
                  </a:lnTo>
                  <a:lnTo>
                    <a:pt x="182562" y="107899"/>
                  </a:lnTo>
                  <a:lnTo>
                    <a:pt x="99593" y="141147"/>
                  </a:lnTo>
                  <a:lnTo>
                    <a:pt x="41465" y="141147"/>
                  </a:lnTo>
                  <a:lnTo>
                    <a:pt x="41465" y="174345"/>
                  </a:lnTo>
                  <a:lnTo>
                    <a:pt x="0" y="232435"/>
                  </a:lnTo>
                  <a:lnTo>
                    <a:pt x="16573" y="273939"/>
                  </a:lnTo>
                  <a:lnTo>
                    <a:pt x="16573" y="332054"/>
                  </a:lnTo>
                  <a:lnTo>
                    <a:pt x="49771" y="373570"/>
                  </a:lnTo>
                  <a:lnTo>
                    <a:pt x="74803" y="373570"/>
                  </a:lnTo>
                  <a:lnTo>
                    <a:pt x="107873" y="415061"/>
                  </a:lnTo>
                  <a:lnTo>
                    <a:pt x="107873" y="705612"/>
                  </a:lnTo>
                  <a:lnTo>
                    <a:pt x="265607" y="705612"/>
                  </a:lnTo>
                  <a:lnTo>
                    <a:pt x="265607" y="846734"/>
                  </a:lnTo>
                  <a:lnTo>
                    <a:pt x="639165" y="846734"/>
                  </a:lnTo>
                  <a:lnTo>
                    <a:pt x="639165" y="356971"/>
                  </a:lnTo>
                  <a:lnTo>
                    <a:pt x="738784" y="356971"/>
                  </a:lnTo>
                  <a:lnTo>
                    <a:pt x="688987" y="240753"/>
                  </a:lnTo>
                  <a:lnTo>
                    <a:pt x="672376" y="232435"/>
                  </a:lnTo>
                  <a:lnTo>
                    <a:pt x="639165" y="132816"/>
                  </a:lnTo>
                  <a:lnTo>
                    <a:pt x="581050" y="141147"/>
                  </a:lnTo>
                  <a:lnTo>
                    <a:pt x="531279" y="141147"/>
                  </a:lnTo>
                  <a:lnTo>
                    <a:pt x="498043" y="107899"/>
                  </a:lnTo>
                  <a:lnTo>
                    <a:pt x="448233" y="99631"/>
                  </a:lnTo>
                  <a:lnTo>
                    <a:pt x="423468" y="99631"/>
                  </a:lnTo>
                  <a:lnTo>
                    <a:pt x="365226" y="41516"/>
                  </a:lnTo>
                  <a:lnTo>
                    <a:pt x="298805"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44" name="Graphic 31">
              <a:extLst>
                <a:ext uri="{FF2B5EF4-FFF2-40B4-BE49-F238E27FC236}">
                  <a16:creationId xmlns:a16="http://schemas.microsoft.com/office/drawing/2014/main" id="{82D2EA4D-31EE-CEAB-A261-30076D3198D6}"/>
                </a:ext>
              </a:extLst>
            </p:cNvPr>
            <p:cNvSpPr/>
            <p:nvPr/>
          </p:nvSpPr>
          <p:spPr>
            <a:xfrm>
              <a:off x="2696681" y="3983380"/>
              <a:ext cx="739140" cy="847090"/>
            </a:xfrm>
            <a:custGeom>
              <a:avLst/>
              <a:gdLst/>
              <a:ahLst/>
              <a:cxnLst/>
              <a:rect l="l" t="t" r="r" b="b"/>
              <a:pathLst>
                <a:path w="739140" h="847090">
                  <a:moveTo>
                    <a:pt x="107873" y="705612"/>
                  </a:moveTo>
                  <a:lnTo>
                    <a:pt x="265607" y="705612"/>
                  </a:lnTo>
                  <a:lnTo>
                    <a:pt x="265607" y="846734"/>
                  </a:lnTo>
                  <a:lnTo>
                    <a:pt x="639165" y="846734"/>
                  </a:lnTo>
                  <a:lnTo>
                    <a:pt x="639165" y="356971"/>
                  </a:lnTo>
                  <a:lnTo>
                    <a:pt x="738784" y="356971"/>
                  </a:lnTo>
                  <a:lnTo>
                    <a:pt x="688987" y="240753"/>
                  </a:lnTo>
                  <a:lnTo>
                    <a:pt x="672376" y="232435"/>
                  </a:lnTo>
                  <a:lnTo>
                    <a:pt x="639165" y="132816"/>
                  </a:lnTo>
                  <a:lnTo>
                    <a:pt x="581050" y="141147"/>
                  </a:lnTo>
                  <a:lnTo>
                    <a:pt x="531279" y="141147"/>
                  </a:lnTo>
                  <a:lnTo>
                    <a:pt x="498043" y="107899"/>
                  </a:lnTo>
                  <a:lnTo>
                    <a:pt x="448233" y="99631"/>
                  </a:lnTo>
                  <a:lnTo>
                    <a:pt x="423468" y="99631"/>
                  </a:lnTo>
                  <a:lnTo>
                    <a:pt x="365226" y="41516"/>
                  </a:lnTo>
                  <a:lnTo>
                    <a:pt x="298805" y="0"/>
                  </a:lnTo>
                  <a:lnTo>
                    <a:pt x="265607" y="24917"/>
                  </a:lnTo>
                  <a:lnTo>
                    <a:pt x="240703" y="16611"/>
                  </a:lnTo>
                  <a:lnTo>
                    <a:pt x="224078" y="58115"/>
                  </a:lnTo>
                  <a:lnTo>
                    <a:pt x="232384" y="107899"/>
                  </a:lnTo>
                  <a:lnTo>
                    <a:pt x="240703" y="124548"/>
                  </a:lnTo>
                  <a:lnTo>
                    <a:pt x="182562" y="107899"/>
                  </a:lnTo>
                  <a:lnTo>
                    <a:pt x="99593" y="141147"/>
                  </a:lnTo>
                  <a:lnTo>
                    <a:pt x="41465" y="141147"/>
                  </a:lnTo>
                  <a:lnTo>
                    <a:pt x="41465" y="174345"/>
                  </a:lnTo>
                  <a:lnTo>
                    <a:pt x="0" y="232435"/>
                  </a:lnTo>
                  <a:lnTo>
                    <a:pt x="16573" y="273939"/>
                  </a:lnTo>
                  <a:lnTo>
                    <a:pt x="16573" y="332054"/>
                  </a:lnTo>
                  <a:lnTo>
                    <a:pt x="49771" y="373570"/>
                  </a:lnTo>
                  <a:lnTo>
                    <a:pt x="74803" y="373570"/>
                  </a:lnTo>
                  <a:lnTo>
                    <a:pt x="107873" y="415061"/>
                  </a:lnTo>
                  <a:lnTo>
                    <a:pt x="107873" y="705612"/>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sp>
          <p:nvSpPr>
            <p:cNvPr id="45" name="Graphic 32">
              <a:extLst>
                <a:ext uri="{FF2B5EF4-FFF2-40B4-BE49-F238E27FC236}">
                  <a16:creationId xmlns:a16="http://schemas.microsoft.com/office/drawing/2014/main" id="{597922A5-5096-E8BD-63E6-E3E5006F808F}"/>
                </a:ext>
              </a:extLst>
            </p:cNvPr>
            <p:cNvSpPr/>
            <p:nvPr/>
          </p:nvSpPr>
          <p:spPr>
            <a:xfrm>
              <a:off x="2115567" y="4149418"/>
              <a:ext cx="689610" cy="680720"/>
            </a:xfrm>
            <a:custGeom>
              <a:avLst/>
              <a:gdLst/>
              <a:ahLst/>
              <a:cxnLst/>
              <a:rect l="l" t="t" r="r" b="b"/>
              <a:pathLst>
                <a:path w="689610" h="680720">
                  <a:moveTo>
                    <a:pt x="398449" y="0"/>
                  </a:moveTo>
                  <a:lnTo>
                    <a:pt x="381863" y="8305"/>
                  </a:lnTo>
                  <a:lnTo>
                    <a:pt x="365239" y="8305"/>
                  </a:lnTo>
                  <a:lnTo>
                    <a:pt x="323761" y="41490"/>
                  </a:lnTo>
                  <a:lnTo>
                    <a:pt x="282219" y="41490"/>
                  </a:lnTo>
                  <a:lnTo>
                    <a:pt x="249008" y="0"/>
                  </a:lnTo>
                  <a:lnTo>
                    <a:pt x="199237" y="0"/>
                  </a:lnTo>
                  <a:lnTo>
                    <a:pt x="174332" y="124498"/>
                  </a:lnTo>
                  <a:lnTo>
                    <a:pt x="132816" y="107899"/>
                  </a:lnTo>
                  <a:lnTo>
                    <a:pt x="99580" y="116230"/>
                  </a:lnTo>
                  <a:lnTo>
                    <a:pt x="82981" y="132803"/>
                  </a:lnTo>
                  <a:lnTo>
                    <a:pt x="107911" y="149428"/>
                  </a:lnTo>
                  <a:lnTo>
                    <a:pt x="91312" y="190944"/>
                  </a:lnTo>
                  <a:lnTo>
                    <a:pt x="124523" y="249034"/>
                  </a:lnTo>
                  <a:lnTo>
                    <a:pt x="166027" y="249034"/>
                  </a:lnTo>
                  <a:lnTo>
                    <a:pt x="166027" y="265645"/>
                  </a:lnTo>
                  <a:lnTo>
                    <a:pt x="0" y="265645"/>
                  </a:lnTo>
                  <a:lnTo>
                    <a:pt x="0" y="539572"/>
                  </a:lnTo>
                  <a:lnTo>
                    <a:pt x="74714" y="539572"/>
                  </a:lnTo>
                  <a:lnTo>
                    <a:pt x="74714" y="680694"/>
                  </a:lnTo>
                  <a:lnTo>
                    <a:pt x="688987" y="680694"/>
                  </a:lnTo>
                  <a:lnTo>
                    <a:pt x="688987" y="249034"/>
                  </a:lnTo>
                  <a:lnTo>
                    <a:pt x="655916" y="207530"/>
                  </a:lnTo>
                  <a:lnTo>
                    <a:pt x="630885" y="207530"/>
                  </a:lnTo>
                  <a:lnTo>
                    <a:pt x="597687" y="166014"/>
                  </a:lnTo>
                  <a:lnTo>
                    <a:pt x="597687" y="107899"/>
                  </a:lnTo>
                  <a:lnTo>
                    <a:pt x="581101" y="66395"/>
                  </a:lnTo>
                  <a:lnTo>
                    <a:pt x="522960" y="83032"/>
                  </a:lnTo>
                  <a:lnTo>
                    <a:pt x="464858" y="16598"/>
                  </a:lnTo>
                  <a:lnTo>
                    <a:pt x="439978" y="24892"/>
                  </a:lnTo>
                  <a:lnTo>
                    <a:pt x="398449" y="24892"/>
                  </a:lnTo>
                  <a:lnTo>
                    <a:pt x="398449" y="0"/>
                  </a:lnTo>
                  <a:close/>
                </a:path>
              </a:pathLst>
            </a:custGeom>
            <a:solidFill>
              <a:srgbClr val="F15A22"/>
            </a:solidFill>
          </p:spPr>
          <p:txBody>
            <a:bodyPr wrap="square" lIns="0" tIns="0" rIns="0" bIns="0" rtlCol="0">
              <a:prstTxWarp prst="textNoShape">
                <a:avLst/>
              </a:prstTxWarp>
              <a:noAutofit/>
            </a:bodyPr>
            <a:lstStyle/>
            <a:p>
              <a:endParaRPr lang="en-US"/>
            </a:p>
          </p:txBody>
        </p:sp>
        <p:sp>
          <p:nvSpPr>
            <p:cNvPr id="46" name="Graphic 33">
              <a:extLst>
                <a:ext uri="{FF2B5EF4-FFF2-40B4-BE49-F238E27FC236}">
                  <a16:creationId xmlns:a16="http://schemas.microsoft.com/office/drawing/2014/main" id="{1FEDF266-EBEE-7821-7549-0ACA7ABA257D}"/>
                </a:ext>
              </a:extLst>
            </p:cNvPr>
            <p:cNvSpPr/>
            <p:nvPr/>
          </p:nvSpPr>
          <p:spPr>
            <a:xfrm>
              <a:off x="2115567" y="4149418"/>
              <a:ext cx="689610" cy="680720"/>
            </a:xfrm>
            <a:custGeom>
              <a:avLst/>
              <a:gdLst/>
              <a:ahLst/>
              <a:cxnLst/>
              <a:rect l="l" t="t" r="r" b="b"/>
              <a:pathLst>
                <a:path w="689610" h="680720">
                  <a:moveTo>
                    <a:pt x="74714" y="680694"/>
                  </a:moveTo>
                  <a:lnTo>
                    <a:pt x="688987" y="680694"/>
                  </a:lnTo>
                  <a:lnTo>
                    <a:pt x="688987" y="249034"/>
                  </a:lnTo>
                  <a:lnTo>
                    <a:pt x="655916" y="207530"/>
                  </a:lnTo>
                  <a:lnTo>
                    <a:pt x="630885" y="207530"/>
                  </a:lnTo>
                  <a:lnTo>
                    <a:pt x="597687" y="166014"/>
                  </a:lnTo>
                  <a:lnTo>
                    <a:pt x="597687" y="107899"/>
                  </a:lnTo>
                  <a:lnTo>
                    <a:pt x="581101" y="66395"/>
                  </a:lnTo>
                  <a:lnTo>
                    <a:pt x="522960" y="83032"/>
                  </a:lnTo>
                  <a:lnTo>
                    <a:pt x="464858" y="16598"/>
                  </a:lnTo>
                  <a:lnTo>
                    <a:pt x="439978" y="24892"/>
                  </a:lnTo>
                  <a:lnTo>
                    <a:pt x="398449" y="24892"/>
                  </a:lnTo>
                  <a:lnTo>
                    <a:pt x="398449" y="0"/>
                  </a:lnTo>
                  <a:lnTo>
                    <a:pt x="381863" y="8305"/>
                  </a:lnTo>
                  <a:lnTo>
                    <a:pt x="365239" y="8305"/>
                  </a:lnTo>
                  <a:lnTo>
                    <a:pt x="323761" y="41490"/>
                  </a:lnTo>
                  <a:lnTo>
                    <a:pt x="282219" y="41490"/>
                  </a:lnTo>
                  <a:lnTo>
                    <a:pt x="249008" y="0"/>
                  </a:lnTo>
                  <a:lnTo>
                    <a:pt x="199237" y="0"/>
                  </a:lnTo>
                  <a:lnTo>
                    <a:pt x="174332" y="124498"/>
                  </a:lnTo>
                  <a:lnTo>
                    <a:pt x="132816" y="107899"/>
                  </a:lnTo>
                  <a:lnTo>
                    <a:pt x="99580" y="116230"/>
                  </a:lnTo>
                  <a:lnTo>
                    <a:pt x="82981" y="132803"/>
                  </a:lnTo>
                  <a:lnTo>
                    <a:pt x="107911" y="149428"/>
                  </a:lnTo>
                  <a:lnTo>
                    <a:pt x="91312" y="190944"/>
                  </a:lnTo>
                  <a:lnTo>
                    <a:pt x="124523" y="249034"/>
                  </a:lnTo>
                  <a:lnTo>
                    <a:pt x="166027" y="249034"/>
                  </a:lnTo>
                  <a:lnTo>
                    <a:pt x="166027" y="265645"/>
                  </a:lnTo>
                  <a:lnTo>
                    <a:pt x="0" y="265645"/>
                  </a:lnTo>
                  <a:lnTo>
                    <a:pt x="0" y="539572"/>
                  </a:lnTo>
                  <a:lnTo>
                    <a:pt x="74714" y="539572"/>
                  </a:lnTo>
                  <a:lnTo>
                    <a:pt x="74714" y="680694"/>
                  </a:lnTo>
                  <a:close/>
                </a:path>
              </a:pathLst>
            </a:custGeom>
            <a:ln w="14236">
              <a:solidFill>
                <a:srgbClr val="A93E11"/>
              </a:solidFill>
              <a:prstDash val="solid"/>
            </a:ln>
          </p:spPr>
          <p:txBody>
            <a:bodyPr wrap="square" lIns="0" tIns="0" rIns="0" bIns="0" rtlCol="0">
              <a:prstTxWarp prst="textNoShape">
                <a:avLst/>
              </a:prstTxWarp>
              <a:noAutofit/>
            </a:bodyPr>
            <a:lstStyle/>
            <a:p>
              <a:endParaRPr lang="en-US"/>
            </a:p>
          </p:txBody>
        </p:sp>
        <p:pic>
          <p:nvPicPr>
            <p:cNvPr id="47" name="Image 34">
              <a:extLst>
                <a:ext uri="{FF2B5EF4-FFF2-40B4-BE49-F238E27FC236}">
                  <a16:creationId xmlns:a16="http://schemas.microsoft.com/office/drawing/2014/main" id="{C3E7E8AC-92E1-9065-4D60-41F2EF1F916F}"/>
                </a:ext>
              </a:extLst>
            </p:cNvPr>
            <p:cNvPicPr/>
            <p:nvPr/>
          </p:nvPicPr>
          <p:blipFill>
            <a:blip r:embed="rId9" cstate="print"/>
            <a:stretch>
              <a:fillRect/>
            </a:stretch>
          </p:blipFill>
          <p:spPr>
            <a:xfrm>
              <a:off x="3117081" y="3461199"/>
              <a:ext cx="1153896" cy="394596"/>
            </a:xfrm>
            <a:prstGeom prst="rect">
              <a:avLst/>
            </a:prstGeom>
          </p:spPr>
        </p:pic>
        <p:pic>
          <p:nvPicPr>
            <p:cNvPr id="48" name="Image 35">
              <a:extLst>
                <a:ext uri="{FF2B5EF4-FFF2-40B4-BE49-F238E27FC236}">
                  <a16:creationId xmlns:a16="http://schemas.microsoft.com/office/drawing/2014/main" id="{D7BA9A63-DA6E-744A-234E-E415CAAA1CF2}"/>
                </a:ext>
              </a:extLst>
            </p:cNvPr>
            <p:cNvPicPr/>
            <p:nvPr/>
          </p:nvPicPr>
          <p:blipFill>
            <a:blip r:embed="rId10" cstate="print"/>
            <a:stretch>
              <a:fillRect/>
            </a:stretch>
          </p:blipFill>
          <p:spPr>
            <a:xfrm>
              <a:off x="2722481" y="1587289"/>
              <a:ext cx="1253829" cy="395449"/>
            </a:xfrm>
            <a:prstGeom prst="rect">
              <a:avLst/>
            </a:prstGeom>
          </p:spPr>
        </p:pic>
        <p:pic>
          <p:nvPicPr>
            <p:cNvPr id="49" name="Image 36">
              <a:extLst>
                <a:ext uri="{FF2B5EF4-FFF2-40B4-BE49-F238E27FC236}">
                  <a16:creationId xmlns:a16="http://schemas.microsoft.com/office/drawing/2014/main" id="{00995CB7-D028-0C6F-4005-24F50D96D3F9}"/>
                </a:ext>
              </a:extLst>
            </p:cNvPr>
            <p:cNvPicPr/>
            <p:nvPr/>
          </p:nvPicPr>
          <p:blipFill>
            <a:blip r:embed="rId11" cstate="print"/>
            <a:stretch>
              <a:fillRect/>
            </a:stretch>
          </p:blipFill>
          <p:spPr>
            <a:xfrm>
              <a:off x="1122737" y="904003"/>
              <a:ext cx="895104" cy="396302"/>
            </a:xfrm>
            <a:prstGeom prst="rect">
              <a:avLst/>
            </a:prstGeom>
          </p:spPr>
        </p:pic>
        <p:pic>
          <p:nvPicPr>
            <p:cNvPr id="50" name="Image 37">
              <a:extLst>
                <a:ext uri="{FF2B5EF4-FFF2-40B4-BE49-F238E27FC236}">
                  <a16:creationId xmlns:a16="http://schemas.microsoft.com/office/drawing/2014/main" id="{744A2A25-E32F-B3E0-EBE5-DD98A01AD884}"/>
                </a:ext>
              </a:extLst>
            </p:cNvPr>
            <p:cNvPicPr/>
            <p:nvPr/>
          </p:nvPicPr>
          <p:blipFill>
            <a:blip r:embed="rId12" cstate="print"/>
            <a:stretch>
              <a:fillRect/>
            </a:stretch>
          </p:blipFill>
          <p:spPr>
            <a:xfrm>
              <a:off x="372840" y="2827456"/>
              <a:ext cx="1223073" cy="396299"/>
            </a:xfrm>
            <a:prstGeom prst="rect">
              <a:avLst/>
            </a:prstGeom>
          </p:spPr>
        </p:pic>
        <p:sp>
          <p:nvSpPr>
            <p:cNvPr id="51" name="Graphic 38">
              <a:extLst>
                <a:ext uri="{FF2B5EF4-FFF2-40B4-BE49-F238E27FC236}">
                  <a16:creationId xmlns:a16="http://schemas.microsoft.com/office/drawing/2014/main" id="{799BE94B-6624-DC9C-A290-7257CF661595}"/>
                </a:ext>
              </a:extLst>
            </p:cNvPr>
            <p:cNvSpPr/>
            <p:nvPr/>
          </p:nvSpPr>
          <p:spPr>
            <a:xfrm>
              <a:off x="1982729" y="214637"/>
              <a:ext cx="2382520" cy="2963545"/>
            </a:xfrm>
            <a:custGeom>
              <a:avLst/>
              <a:gdLst/>
              <a:ahLst/>
              <a:cxnLst/>
              <a:rect l="l" t="t" r="r" b="b"/>
              <a:pathLst>
                <a:path w="2382520" h="2963545">
                  <a:moveTo>
                    <a:pt x="2274557" y="2183231"/>
                  </a:moveTo>
                  <a:lnTo>
                    <a:pt x="2141728" y="1427822"/>
                  </a:lnTo>
                  <a:lnTo>
                    <a:pt x="1975713" y="448271"/>
                  </a:lnTo>
                  <a:lnTo>
                    <a:pt x="1901012" y="0"/>
                  </a:lnTo>
                  <a:lnTo>
                    <a:pt x="1817992" y="83032"/>
                  </a:lnTo>
                  <a:lnTo>
                    <a:pt x="1817992" y="141135"/>
                  </a:lnTo>
                  <a:lnTo>
                    <a:pt x="1768195" y="182638"/>
                  </a:lnTo>
                  <a:lnTo>
                    <a:pt x="1577251" y="450240"/>
                  </a:lnTo>
                  <a:lnTo>
                    <a:pt x="1462633" y="536905"/>
                  </a:lnTo>
                  <a:lnTo>
                    <a:pt x="1331798" y="627164"/>
                  </a:lnTo>
                  <a:lnTo>
                    <a:pt x="1311719" y="641159"/>
                  </a:lnTo>
                  <a:lnTo>
                    <a:pt x="1297787" y="645477"/>
                  </a:lnTo>
                  <a:lnTo>
                    <a:pt x="1266393" y="650709"/>
                  </a:lnTo>
                  <a:lnTo>
                    <a:pt x="1237475" y="680808"/>
                  </a:lnTo>
                  <a:lnTo>
                    <a:pt x="1223200" y="720064"/>
                  </a:lnTo>
                  <a:lnTo>
                    <a:pt x="1228585" y="1062558"/>
                  </a:lnTo>
                  <a:lnTo>
                    <a:pt x="1070851" y="1120686"/>
                  </a:lnTo>
                  <a:lnTo>
                    <a:pt x="946340" y="1228597"/>
                  </a:lnTo>
                  <a:lnTo>
                    <a:pt x="763727" y="987856"/>
                  </a:lnTo>
                  <a:lnTo>
                    <a:pt x="722261" y="987856"/>
                  </a:lnTo>
                  <a:lnTo>
                    <a:pt x="672426" y="996162"/>
                  </a:lnTo>
                  <a:lnTo>
                    <a:pt x="680719" y="1054265"/>
                  </a:lnTo>
                  <a:lnTo>
                    <a:pt x="564514" y="1203693"/>
                  </a:lnTo>
                  <a:lnTo>
                    <a:pt x="539584" y="1203693"/>
                  </a:lnTo>
                  <a:lnTo>
                    <a:pt x="498081" y="1245196"/>
                  </a:lnTo>
                  <a:lnTo>
                    <a:pt x="481482" y="1228597"/>
                  </a:lnTo>
                  <a:lnTo>
                    <a:pt x="431685" y="1270101"/>
                  </a:lnTo>
                  <a:lnTo>
                    <a:pt x="431685" y="1311605"/>
                  </a:lnTo>
                  <a:lnTo>
                    <a:pt x="274065" y="1469339"/>
                  </a:lnTo>
                  <a:lnTo>
                    <a:pt x="232422" y="1469339"/>
                  </a:lnTo>
                  <a:lnTo>
                    <a:pt x="124510" y="1535734"/>
                  </a:lnTo>
                  <a:lnTo>
                    <a:pt x="124510" y="1602155"/>
                  </a:lnTo>
                  <a:lnTo>
                    <a:pt x="83045" y="1602155"/>
                  </a:lnTo>
                  <a:lnTo>
                    <a:pt x="91351" y="1643659"/>
                  </a:lnTo>
                  <a:lnTo>
                    <a:pt x="91351" y="1718373"/>
                  </a:lnTo>
                  <a:lnTo>
                    <a:pt x="224154" y="1635353"/>
                  </a:lnTo>
                  <a:lnTo>
                    <a:pt x="356984" y="1635353"/>
                  </a:lnTo>
                  <a:lnTo>
                    <a:pt x="481482" y="1743252"/>
                  </a:lnTo>
                  <a:lnTo>
                    <a:pt x="523011" y="1743252"/>
                  </a:lnTo>
                  <a:lnTo>
                    <a:pt x="622757" y="1743252"/>
                  </a:lnTo>
                  <a:lnTo>
                    <a:pt x="622757" y="1793074"/>
                  </a:lnTo>
                  <a:lnTo>
                    <a:pt x="664133" y="1826259"/>
                  </a:lnTo>
                  <a:lnTo>
                    <a:pt x="664133" y="1950796"/>
                  </a:lnTo>
                  <a:lnTo>
                    <a:pt x="639216" y="1950796"/>
                  </a:lnTo>
                  <a:lnTo>
                    <a:pt x="639216" y="1992299"/>
                  </a:lnTo>
                  <a:lnTo>
                    <a:pt x="622757" y="2000605"/>
                  </a:lnTo>
                  <a:lnTo>
                    <a:pt x="622757" y="2075306"/>
                  </a:lnTo>
                  <a:lnTo>
                    <a:pt x="680719" y="2091905"/>
                  </a:lnTo>
                  <a:lnTo>
                    <a:pt x="680719" y="2116823"/>
                  </a:lnTo>
                  <a:lnTo>
                    <a:pt x="572820" y="2208123"/>
                  </a:lnTo>
                  <a:lnTo>
                    <a:pt x="572820" y="2249639"/>
                  </a:lnTo>
                  <a:lnTo>
                    <a:pt x="489775" y="2249639"/>
                  </a:lnTo>
                  <a:lnTo>
                    <a:pt x="190957" y="2457170"/>
                  </a:lnTo>
                  <a:lnTo>
                    <a:pt x="182664" y="2490381"/>
                  </a:lnTo>
                  <a:lnTo>
                    <a:pt x="157733" y="2490381"/>
                  </a:lnTo>
                  <a:lnTo>
                    <a:pt x="66420" y="2581681"/>
                  </a:lnTo>
                  <a:lnTo>
                    <a:pt x="0" y="2581681"/>
                  </a:lnTo>
                  <a:lnTo>
                    <a:pt x="0" y="2697911"/>
                  </a:lnTo>
                  <a:lnTo>
                    <a:pt x="24930" y="2706217"/>
                  </a:lnTo>
                  <a:lnTo>
                    <a:pt x="58115" y="2722803"/>
                  </a:lnTo>
                  <a:lnTo>
                    <a:pt x="58115" y="2814116"/>
                  </a:lnTo>
                  <a:lnTo>
                    <a:pt x="91351" y="2814116"/>
                  </a:lnTo>
                  <a:lnTo>
                    <a:pt x="116230" y="2855633"/>
                  </a:lnTo>
                  <a:lnTo>
                    <a:pt x="141135" y="2888830"/>
                  </a:lnTo>
                  <a:lnTo>
                    <a:pt x="190957" y="2905442"/>
                  </a:lnTo>
                  <a:lnTo>
                    <a:pt x="190957" y="2855633"/>
                  </a:lnTo>
                  <a:lnTo>
                    <a:pt x="547877" y="2855633"/>
                  </a:lnTo>
                  <a:lnTo>
                    <a:pt x="531279" y="2872219"/>
                  </a:lnTo>
                  <a:lnTo>
                    <a:pt x="647509" y="2963544"/>
                  </a:lnTo>
                  <a:lnTo>
                    <a:pt x="664133" y="2938640"/>
                  </a:lnTo>
                  <a:lnTo>
                    <a:pt x="664133" y="2863926"/>
                  </a:lnTo>
                  <a:lnTo>
                    <a:pt x="722261" y="2805823"/>
                  </a:lnTo>
                  <a:lnTo>
                    <a:pt x="1137424" y="2805823"/>
                  </a:lnTo>
                  <a:lnTo>
                    <a:pt x="1344815" y="2805823"/>
                  </a:lnTo>
                  <a:lnTo>
                    <a:pt x="1344815" y="2839021"/>
                  </a:lnTo>
                  <a:lnTo>
                    <a:pt x="1402930" y="2839021"/>
                  </a:lnTo>
                  <a:lnTo>
                    <a:pt x="1402930" y="2805823"/>
                  </a:lnTo>
                  <a:lnTo>
                    <a:pt x="1817992" y="2805823"/>
                  </a:lnTo>
                  <a:lnTo>
                    <a:pt x="1901012" y="2805823"/>
                  </a:lnTo>
                  <a:lnTo>
                    <a:pt x="2382494" y="2805823"/>
                  </a:lnTo>
                  <a:lnTo>
                    <a:pt x="2274557" y="2183231"/>
                  </a:lnTo>
                  <a:close/>
                </a:path>
              </a:pathLst>
            </a:custGeom>
            <a:ln w="14236">
              <a:solidFill>
                <a:srgbClr val="231F20"/>
              </a:solidFill>
              <a:prstDash val="solid"/>
            </a:ln>
          </p:spPr>
          <p:txBody>
            <a:bodyPr wrap="square" lIns="0" tIns="0" rIns="0" bIns="0" rtlCol="0">
              <a:prstTxWarp prst="textNoShape">
                <a:avLst/>
              </a:prstTxWarp>
              <a:noAutofit/>
            </a:bodyPr>
            <a:lstStyle/>
            <a:p>
              <a:endParaRPr lang="en-US"/>
            </a:p>
          </p:txBody>
        </p:sp>
        <p:sp>
          <p:nvSpPr>
            <p:cNvPr id="52" name="Graphic 39">
              <a:extLst>
                <a:ext uri="{FF2B5EF4-FFF2-40B4-BE49-F238E27FC236}">
                  <a16:creationId xmlns:a16="http://schemas.microsoft.com/office/drawing/2014/main" id="{D088E8EA-08DA-1C70-A2B8-F1EBC0AAFEA1}"/>
                </a:ext>
              </a:extLst>
            </p:cNvPr>
            <p:cNvSpPr/>
            <p:nvPr/>
          </p:nvSpPr>
          <p:spPr>
            <a:xfrm>
              <a:off x="430378" y="7123"/>
              <a:ext cx="3453765" cy="1809750"/>
            </a:xfrm>
            <a:custGeom>
              <a:avLst/>
              <a:gdLst/>
              <a:ahLst/>
              <a:cxnLst/>
              <a:rect l="l" t="t" r="r" b="b"/>
              <a:pathLst>
                <a:path w="3453765" h="1809750">
                  <a:moveTo>
                    <a:pt x="3420135" y="51777"/>
                  </a:moveTo>
                  <a:lnTo>
                    <a:pt x="2457196" y="33210"/>
                  </a:lnTo>
                  <a:lnTo>
                    <a:pt x="1867827" y="24904"/>
                  </a:lnTo>
                  <a:lnTo>
                    <a:pt x="1328242" y="16611"/>
                  </a:lnTo>
                  <a:lnTo>
                    <a:pt x="66421" y="0"/>
                  </a:lnTo>
                  <a:lnTo>
                    <a:pt x="58127" y="49796"/>
                  </a:lnTo>
                  <a:lnTo>
                    <a:pt x="66421" y="99618"/>
                  </a:lnTo>
                  <a:lnTo>
                    <a:pt x="91452" y="141109"/>
                  </a:lnTo>
                  <a:lnTo>
                    <a:pt x="116230" y="174332"/>
                  </a:lnTo>
                  <a:lnTo>
                    <a:pt x="141147" y="182626"/>
                  </a:lnTo>
                  <a:lnTo>
                    <a:pt x="151511" y="184873"/>
                  </a:lnTo>
                  <a:lnTo>
                    <a:pt x="141147" y="282232"/>
                  </a:lnTo>
                  <a:lnTo>
                    <a:pt x="91452" y="664108"/>
                  </a:lnTo>
                  <a:lnTo>
                    <a:pt x="41516" y="1087450"/>
                  </a:lnTo>
                  <a:lnTo>
                    <a:pt x="0" y="1494218"/>
                  </a:lnTo>
                  <a:lnTo>
                    <a:pt x="290563" y="1494218"/>
                  </a:lnTo>
                  <a:lnTo>
                    <a:pt x="290563" y="1535722"/>
                  </a:lnTo>
                  <a:lnTo>
                    <a:pt x="340347" y="1535722"/>
                  </a:lnTo>
                  <a:lnTo>
                    <a:pt x="340347" y="1701761"/>
                  </a:lnTo>
                  <a:lnTo>
                    <a:pt x="755434" y="1710042"/>
                  </a:lnTo>
                  <a:lnTo>
                    <a:pt x="755434" y="1593824"/>
                  </a:lnTo>
                  <a:lnTo>
                    <a:pt x="1361452" y="1593824"/>
                  </a:lnTo>
                  <a:lnTo>
                    <a:pt x="1427848" y="1660232"/>
                  </a:lnTo>
                  <a:lnTo>
                    <a:pt x="1444447" y="1685150"/>
                  </a:lnTo>
                  <a:lnTo>
                    <a:pt x="1469364" y="1701761"/>
                  </a:lnTo>
                  <a:lnTo>
                    <a:pt x="1469364" y="1759851"/>
                  </a:lnTo>
                  <a:lnTo>
                    <a:pt x="1577276" y="1759851"/>
                  </a:lnTo>
                  <a:lnTo>
                    <a:pt x="1585582" y="1809673"/>
                  </a:lnTo>
                  <a:lnTo>
                    <a:pt x="1676857" y="1809673"/>
                  </a:lnTo>
                  <a:lnTo>
                    <a:pt x="1676857" y="1743240"/>
                  </a:lnTo>
                  <a:lnTo>
                    <a:pt x="1784769" y="1676844"/>
                  </a:lnTo>
                  <a:lnTo>
                    <a:pt x="1826412" y="1676844"/>
                  </a:lnTo>
                  <a:lnTo>
                    <a:pt x="1984044" y="1519123"/>
                  </a:lnTo>
                  <a:lnTo>
                    <a:pt x="1984044" y="1477606"/>
                  </a:lnTo>
                  <a:lnTo>
                    <a:pt x="2033828" y="1436116"/>
                  </a:lnTo>
                  <a:lnTo>
                    <a:pt x="2050427" y="1452714"/>
                  </a:lnTo>
                  <a:lnTo>
                    <a:pt x="2091931" y="1411198"/>
                  </a:lnTo>
                  <a:lnTo>
                    <a:pt x="2116861" y="1411198"/>
                  </a:lnTo>
                  <a:lnTo>
                    <a:pt x="2233066" y="1261783"/>
                  </a:lnTo>
                  <a:lnTo>
                    <a:pt x="2224773" y="1203680"/>
                  </a:lnTo>
                  <a:lnTo>
                    <a:pt x="2274608" y="1195374"/>
                  </a:lnTo>
                  <a:lnTo>
                    <a:pt x="2316073" y="1195374"/>
                  </a:lnTo>
                  <a:lnTo>
                    <a:pt x="2498686" y="1436116"/>
                  </a:lnTo>
                  <a:lnTo>
                    <a:pt x="2623197" y="1328191"/>
                  </a:lnTo>
                  <a:lnTo>
                    <a:pt x="2780931" y="1270076"/>
                  </a:lnTo>
                  <a:lnTo>
                    <a:pt x="2775559" y="927569"/>
                  </a:lnTo>
                  <a:lnTo>
                    <a:pt x="2789834" y="888326"/>
                  </a:lnTo>
                  <a:lnTo>
                    <a:pt x="2818752" y="858227"/>
                  </a:lnTo>
                  <a:lnTo>
                    <a:pt x="2850134" y="852982"/>
                  </a:lnTo>
                  <a:lnTo>
                    <a:pt x="2864065" y="848677"/>
                  </a:lnTo>
                  <a:lnTo>
                    <a:pt x="3021672" y="740765"/>
                  </a:lnTo>
                  <a:lnTo>
                    <a:pt x="3129597" y="657745"/>
                  </a:lnTo>
                  <a:lnTo>
                    <a:pt x="3320542" y="392112"/>
                  </a:lnTo>
                  <a:lnTo>
                    <a:pt x="3370338" y="350621"/>
                  </a:lnTo>
                  <a:lnTo>
                    <a:pt x="3370338" y="292519"/>
                  </a:lnTo>
                  <a:lnTo>
                    <a:pt x="3453358" y="209499"/>
                  </a:lnTo>
                  <a:lnTo>
                    <a:pt x="3420135" y="51777"/>
                  </a:lnTo>
                  <a:close/>
                </a:path>
              </a:pathLst>
            </a:custGeom>
            <a:ln w="14236">
              <a:solidFill>
                <a:srgbClr val="231F20"/>
              </a:solidFill>
              <a:prstDash val="solid"/>
            </a:ln>
          </p:spPr>
          <p:txBody>
            <a:bodyPr wrap="square" lIns="0" tIns="0" rIns="0" bIns="0" rtlCol="0">
              <a:prstTxWarp prst="textNoShape">
                <a:avLst/>
              </a:prstTxWarp>
              <a:noAutofit/>
            </a:bodyPr>
            <a:lstStyle/>
            <a:p>
              <a:endParaRPr lang="en-US"/>
            </a:p>
          </p:txBody>
        </p:sp>
        <p:sp>
          <p:nvSpPr>
            <p:cNvPr id="53" name="Graphic 40">
              <a:extLst>
                <a:ext uri="{FF2B5EF4-FFF2-40B4-BE49-F238E27FC236}">
                  <a16:creationId xmlns:a16="http://schemas.microsoft.com/office/drawing/2014/main" id="{AA31DC91-6262-DFAC-B75F-9CB3C6A9A68D}"/>
                </a:ext>
              </a:extLst>
            </p:cNvPr>
            <p:cNvSpPr/>
            <p:nvPr/>
          </p:nvSpPr>
          <p:spPr>
            <a:xfrm>
              <a:off x="98351" y="1501333"/>
              <a:ext cx="2698115" cy="2773045"/>
            </a:xfrm>
            <a:custGeom>
              <a:avLst/>
              <a:gdLst/>
              <a:ahLst/>
              <a:cxnLst/>
              <a:rect l="l" t="t" r="r" b="b"/>
              <a:pathLst>
                <a:path w="2698115" h="2773045">
                  <a:moveTo>
                    <a:pt x="2631528" y="1967395"/>
                  </a:moveTo>
                  <a:lnTo>
                    <a:pt x="2673121" y="1900986"/>
                  </a:lnTo>
                  <a:lnTo>
                    <a:pt x="2614904" y="1867763"/>
                  </a:lnTo>
                  <a:lnTo>
                    <a:pt x="2565095" y="1776463"/>
                  </a:lnTo>
                  <a:lnTo>
                    <a:pt x="2565095" y="1710042"/>
                  </a:lnTo>
                  <a:lnTo>
                    <a:pt x="2531884" y="1676857"/>
                  </a:lnTo>
                  <a:lnTo>
                    <a:pt x="2415666" y="1585518"/>
                  </a:lnTo>
                  <a:lnTo>
                    <a:pt x="2432253" y="1568945"/>
                  </a:lnTo>
                  <a:lnTo>
                    <a:pt x="2075332" y="1568945"/>
                  </a:lnTo>
                  <a:lnTo>
                    <a:pt x="2075332" y="1618742"/>
                  </a:lnTo>
                  <a:lnTo>
                    <a:pt x="2025510" y="1602130"/>
                  </a:lnTo>
                  <a:lnTo>
                    <a:pt x="2000605" y="1568945"/>
                  </a:lnTo>
                  <a:lnTo>
                    <a:pt x="1975726" y="1527429"/>
                  </a:lnTo>
                  <a:lnTo>
                    <a:pt x="1942503" y="1527429"/>
                  </a:lnTo>
                  <a:lnTo>
                    <a:pt x="1942503" y="1436116"/>
                  </a:lnTo>
                  <a:lnTo>
                    <a:pt x="1909305" y="1419517"/>
                  </a:lnTo>
                  <a:lnTo>
                    <a:pt x="1884375" y="1411211"/>
                  </a:lnTo>
                  <a:lnTo>
                    <a:pt x="1884375" y="1294993"/>
                  </a:lnTo>
                  <a:lnTo>
                    <a:pt x="1834578" y="1294993"/>
                  </a:lnTo>
                  <a:lnTo>
                    <a:pt x="1834578" y="1211986"/>
                  </a:lnTo>
                  <a:lnTo>
                    <a:pt x="1784781" y="1203693"/>
                  </a:lnTo>
                  <a:lnTo>
                    <a:pt x="1734947" y="1203693"/>
                  </a:lnTo>
                  <a:lnTo>
                    <a:pt x="1718360" y="1211986"/>
                  </a:lnTo>
                  <a:lnTo>
                    <a:pt x="1610448" y="1087462"/>
                  </a:lnTo>
                  <a:lnTo>
                    <a:pt x="1593850" y="1037666"/>
                  </a:lnTo>
                  <a:lnTo>
                    <a:pt x="1485938" y="962952"/>
                  </a:lnTo>
                  <a:lnTo>
                    <a:pt x="1477619" y="938047"/>
                  </a:lnTo>
                  <a:lnTo>
                    <a:pt x="1485938" y="921435"/>
                  </a:lnTo>
                  <a:lnTo>
                    <a:pt x="1552333" y="896531"/>
                  </a:lnTo>
                  <a:lnTo>
                    <a:pt x="1552333" y="871626"/>
                  </a:lnTo>
                  <a:lnTo>
                    <a:pt x="1676844" y="788606"/>
                  </a:lnTo>
                  <a:lnTo>
                    <a:pt x="1676844" y="730504"/>
                  </a:lnTo>
                  <a:lnTo>
                    <a:pt x="1784781" y="680694"/>
                  </a:lnTo>
                  <a:lnTo>
                    <a:pt x="1793062" y="647496"/>
                  </a:lnTo>
                  <a:lnTo>
                    <a:pt x="1834578" y="647496"/>
                  </a:lnTo>
                  <a:lnTo>
                    <a:pt x="1859470" y="614286"/>
                  </a:lnTo>
                  <a:lnTo>
                    <a:pt x="1859470" y="556183"/>
                  </a:lnTo>
                  <a:lnTo>
                    <a:pt x="1892668" y="481469"/>
                  </a:lnTo>
                  <a:lnTo>
                    <a:pt x="1975726" y="431673"/>
                  </a:lnTo>
                  <a:lnTo>
                    <a:pt x="1975726" y="356958"/>
                  </a:lnTo>
                  <a:lnTo>
                    <a:pt x="1967420" y="315455"/>
                  </a:lnTo>
                  <a:lnTo>
                    <a:pt x="1917598" y="315455"/>
                  </a:lnTo>
                  <a:lnTo>
                    <a:pt x="1909305" y="265645"/>
                  </a:lnTo>
                  <a:lnTo>
                    <a:pt x="1801393" y="265645"/>
                  </a:lnTo>
                  <a:lnTo>
                    <a:pt x="1801393" y="207543"/>
                  </a:lnTo>
                  <a:lnTo>
                    <a:pt x="1776476" y="190931"/>
                  </a:lnTo>
                  <a:lnTo>
                    <a:pt x="1759877" y="166027"/>
                  </a:lnTo>
                  <a:lnTo>
                    <a:pt x="1693481" y="99618"/>
                  </a:lnTo>
                  <a:lnTo>
                    <a:pt x="1087462" y="99618"/>
                  </a:lnTo>
                  <a:lnTo>
                    <a:pt x="1087462" y="215836"/>
                  </a:lnTo>
                  <a:lnTo>
                    <a:pt x="672376" y="207543"/>
                  </a:lnTo>
                  <a:lnTo>
                    <a:pt x="672376" y="41516"/>
                  </a:lnTo>
                  <a:lnTo>
                    <a:pt x="622592" y="41516"/>
                  </a:lnTo>
                  <a:lnTo>
                    <a:pt x="622592" y="0"/>
                  </a:lnTo>
                  <a:lnTo>
                    <a:pt x="332028" y="0"/>
                  </a:lnTo>
                  <a:lnTo>
                    <a:pt x="232435" y="838415"/>
                  </a:lnTo>
                  <a:lnTo>
                    <a:pt x="124510" y="1701749"/>
                  </a:lnTo>
                  <a:lnTo>
                    <a:pt x="0" y="2772587"/>
                  </a:lnTo>
                  <a:lnTo>
                    <a:pt x="655777" y="2772587"/>
                  </a:lnTo>
                  <a:lnTo>
                    <a:pt x="506387" y="2656382"/>
                  </a:lnTo>
                  <a:lnTo>
                    <a:pt x="522960" y="2589949"/>
                  </a:lnTo>
                  <a:lnTo>
                    <a:pt x="606094" y="2548458"/>
                  </a:lnTo>
                  <a:lnTo>
                    <a:pt x="672376" y="2465476"/>
                  </a:lnTo>
                  <a:lnTo>
                    <a:pt x="805218" y="2465476"/>
                  </a:lnTo>
                  <a:lnTo>
                    <a:pt x="871626" y="2465476"/>
                  </a:lnTo>
                  <a:lnTo>
                    <a:pt x="946454" y="2465476"/>
                  </a:lnTo>
                  <a:lnTo>
                    <a:pt x="979538" y="2506967"/>
                  </a:lnTo>
                  <a:lnTo>
                    <a:pt x="1211986" y="2506967"/>
                  </a:lnTo>
                  <a:lnTo>
                    <a:pt x="1211986" y="2772587"/>
                  </a:lnTo>
                  <a:lnTo>
                    <a:pt x="1344803" y="2772587"/>
                  </a:lnTo>
                  <a:lnTo>
                    <a:pt x="1344803" y="2506967"/>
                  </a:lnTo>
                  <a:lnTo>
                    <a:pt x="1759877" y="2506967"/>
                  </a:lnTo>
                  <a:lnTo>
                    <a:pt x="1867789" y="2340940"/>
                  </a:lnTo>
                  <a:lnTo>
                    <a:pt x="1859470" y="2274531"/>
                  </a:lnTo>
                  <a:lnTo>
                    <a:pt x="1876094" y="2216416"/>
                  </a:lnTo>
                  <a:lnTo>
                    <a:pt x="2299436" y="2216416"/>
                  </a:lnTo>
                  <a:lnTo>
                    <a:pt x="2299436" y="2158326"/>
                  </a:lnTo>
                  <a:lnTo>
                    <a:pt x="2697911" y="2158326"/>
                  </a:lnTo>
                  <a:lnTo>
                    <a:pt x="2697911" y="2017217"/>
                  </a:lnTo>
                  <a:lnTo>
                    <a:pt x="2631528" y="1967395"/>
                  </a:lnTo>
                  <a:close/>
                </a:path>
              </a:pathLst>
            </a:custGeom>
            <a:ln w="14236">
              <a:solidFill>
                <a:srgbClr val="231F20"/>
              </a:solidFill>
              <a:prstDash val="solid"/>
            </a:ln>
          </p:spPr>
          <p:txBody>
            <a:bodyPr wrap="square" lIns="0" tIns="0" rIns="0" bIns="0" rtlCol="0">
              <a:prstTxWarp prst="textNoShape">
                <a:avLst/>
              </a:prstTxWarp>
              <a:noAutofit/>
            </a:bodyPr>
            <a:lstStyle/>
            <a:p>
              <a:endParaRPr lang="en-US"/>
            </a:p>
          </p:txBody>
        </p:sp>
        <p:sp>
          <p:nvSpPr>
            <p:cNvPr id="54" name="Graphic 41">
              <a:extLst>
                <a:ext uri="{FF2B5EF4-FFF2-40B4-BE49-F238E27FC236}">
                  <a16:creationId xmlns:a16="http://schemas.microsoft.com/office/drawing/2014/main" id="{F5AD6D33-5069-52EF-FD04-1A279A1BF9DC}"/>
                </a:ext>
              </a:extLst>
            </p:cNvPr>
            <p:cNvSpPr/>
            <p:nvPr/>
          </p:nvSpPr>
          <p:spPr>
            <a:xfrm>
              <a:off x="2115573" y="3020454"/>
              <a:ext cx="2731770" cy="1951355"/>
            </a:xfrm>
            <a:custGeom>
              <a:avLst/>
              <a:gdLst/>
              <a:ahLst/>
              <a:cxnLst/>
              <a:rect l="l" t="t" r="r" b="b"/>
              <a:pathLst>
                <a:path w="2731770" h="1951355">
                  <a:moveTo>
                    <a:pt x="2631478" y="1228572"/>
                  </a:moveTo>
                  <a:lnTo>
                    <a:pt x="2573400" y="1211999"/>
                  </a:lnTo>
                  <a:lnTo>
                    <a:pt x="2614879" y="1153858"/>
                  </a:lnTo>
                  <a:lnTo>
                    <a:pt x="2614879" y="1120673"/>
                  </a:lnTo>
                  <a:lnTo>
                    <a:pt x="2648127" y="1045933"/>
                  </a:lnTo>
                  <a:lnTo>
                    <a:pt x="2598318" y="1004443"/>
                  </a:lnTo>
                  <a:lnTo>
                    <a:pt x="2598318" y="946353"/>
                  </a:lnTo>
                  <a:lnTo>
                    <a:pt x="2556916" y="888238"/>
                  </a:lnTo>
                  <a:lnTo>
                    <a:pt x="2506992" y="830122"/>
                  </a:lnTo>
                  <a:lnTo>
                    <a:pt x="2482087" y="805205"/>
                  </a:lnTo>
                  <a:lnTo>
                    <a:pt x="2473756" y="763714"/>
                  </a:lnTo>
                  <a:lnTo>
                    <a:pt x="2457183" y="730516"/>
                  </a:lnTo>
                  <a:lnTo>
                    <a:pt x="2465489" y="705599"/>
                  </a:lnTo>
                  <a:lnTo>
                    <a:pt x="2465489" y="689000"/>
                  </a:lnTo>
                  <a:lnTo>
                    <a:pt x="2448890" y="689000"/>
                  </a:lnTo>
                  <a:lnTo>
                    <a:pt x="2448890" y="556183"/>
                  </a:lnTo>
                  <a:lnTo>
                    <a:pt x="2423998" y="564476"/>
                  </a:lnTo>
                  <a:lnTo>
                    <a:pt x="2415679" y="556183"/>
                  </a:lnTo>
                  <a:lnTo>
                    <a:pt x="2432265" y="531279"/>
                  </a:lnTo>
                  <a:lnTo>
                    <a:pt x="2349271" y="448271"/>
                  </a:lnTo>
                  <a:lnTo>
                    <a:pt x="2357551" y="406755"/>
                  </a:lnTo>
                  <a:lnTo>
                    <a:pt x="2324354" y="406755"/>
                  </a:lnTo>
                  <a:lnTo>
                    <a:pt x="2324354" y="373557"/>
                  </a:lnTo>
                  <a:lnTo>
                    <a:pt x="2307755" y="323748"/>
                  </a:lnTo>
                  <a:lnTo>
                    <a:pt x="2249652" y="0"/>
                  </a:lnTo>
                  <a:lnTo>
                    <a:pt x="1768170" y="0"/>
                  </a:lnTo>
                  <a:lnTo>
                    <a:pt x="1270088" y="0"/>
                  </a:lnTo>
                  <a:lnTo>
                    <a:pt x="1270088" y="33197"/>
                  </a:lnTo>
                  <a:lnTo>
                    <a:pt x="1211960" y="33197"/>
                  </a:lnTo>
                  <a:lnTo>
                    <a:pt x="1211960" y="0"/>
                  </a:lnTo>
                  <a:lnTo>
                    <a:pt x="589406" y="0"/>
                  </a:lnTo>
                  <a:lnTo>
                    <a:pt x="531279" y="58102"/>
                  </a:lnTo>
                  <a:lnTo>
                    <a:pt x="531279" y="132829"/>
                  </a:lnTo>
                  <a:lnTo>
                    <a:pt x="514667" y="157734"/>
                  </a:lnTo>
                  <a:lnTo>
                    <a:pt x="547877" y="190919"/>
                  </a:lnTo>
                  <a:lnTo>
                    <a:pt x="547877" y="257340"/>
                  </a:lnTo>
                  <a:lnTo>
                    <a:pt x="597674" y="348640"/>
                  </a:lnTo>
                  <a:lnTo>
                    <a:pt x="655904" y="381863"/>
                  </a:lnTo>
                  <a:lnTo>
                    <a:pt x="614311" y="448271"/>
                  </a:lnTo>
                  <a:lnTo>
                    <a:pt x="680694" y="498081"/>
                  </a:lnTo>
                  <a:lnTo>
                    <a:pt x="680694" y="564476"/>
                  </a:lnTo>
                  <a:lnTo>
                    <a:pt x="680694" y="639216"/>
                  </a:lnTo>
                  <a:lnTo>
                    <a:pt x="282206" y="639216"/>
                  </a:lnTo>
                  <a:lnTo>
                    <a:pt x="282206" y="697306"/>
                  </a:lnTo>
                  <a:lnTo>
                    <a:pt x="8293" y="697306"/>
                  </a:lnTo>
                  <a:lnTo>
                    <a:pt x="0" y="738797"/>
                  </a:lnTo>
                  <a:lnTo>
                    <a:pt x="33172" y="838415"/>
                  </a:lnTo>
                  <a:lnTo>
                    <a:pt x="8293" y="896531"/>
                  </a:lnTo>
                  <a:lnTo>
                    <a:pt x="91312" y="1062558"/>
                  </a:lnTo>
                  <a:lnTo>
                    <a:pt x="107911" y="1079169"/>
                  </a:lnTo>
                  <a:lnTo>
                    <a:pt x="99580" y="1104074"/>
                  </a:lnTo>
                  <a:lnTo>
                    <a:pt x="141223" y="1195349"/>
                  </a:lnTo>
                  <a:lnTo>
                    <a:pt x="132816" y="1236865"/>
                  </a:lnTo>
                  <a:lnTo>
                    <a:pt x="99580" y="1245196"/>
                  </a:lnTo>
                  <a:lnTo>
                    <a:pt x="82981" y="1261770"/>
                  </a:lnTo>
                  <a:lnTo>
                    <a:pt x="107911" y="1278382"/>
                  </a:lnTo>
                  <a:lnTo>
                    <a:pt x="91312" y="1319898"/>
                  </a:lnTo>
                  <a:lnTo>
                    <a:pt x="124510" y="1377988"/>
                  </a:lnTo>
                  <a:lnTo>
                    <a:pt x="166027" y="1377988"/>
                  </a:lnTo>
                  <a:lnTo>
                    <a:pt x="166027" y="1394612"/>
                  </a:lnTo>
                  <a:lnTo>
                    <a:pt x="0" y="1394612"/>
                  </a:lnTo>
                  <a:lnTo>
                    <a:pt x="0" y="1668538"/>
                  </a:lnTo>
                  <a:lnTo>
                    <a:pt x="74701" y="1668538"/>
                  </a:lnTo>
                  <a:lnTo>
                    <a:pt x="74701" y="1809661"/>
                  </a:lnTo>
                  <a:lnTo>
                    <a:pt x="688987" y="1809661"/>
                  </a:lnTo>
                  <a:lnTo>
                    <a:pt x="688987" y="1668538"/>
                  </a:lnTo>
                  <a:lnTo>
                    <a:pt x="846708" y="1668538"/>
                  </a:lnTo>
                  <a:lnTo>
                    <a:pt x="846708" y="1809661"/>
                  </a:lnTo>
                  <a:lnTo>
                    <a:pt x="1220279" y="1809661"/>
                  </a:lnTo>
                  <a:lnTo>
                    <a:pt x="1220279" y="1676857"/>
                  </a:lnTo>
                  <a:lnTo>
                    <a:pt x="1386306" y="1676857"/>
                  </a:lnTo>
                  <a:lnTo>
                    <a:pt x="1386306" y="1776463"/>
                  </a:lnTo>
                  <a:lnTo>
                    <a:pt x="1419504" y="1809661"/>
                  </a:lnTo>
                  <a:lnTo>
                    <a:pt x="1527543" y="1809661"/>
                  </a:lnTo>
                  <a:lnTo>
                    <a:pt x="1527543" y="1950796"/>
                  </a:lnTo>
                  <a:lnTo>
                    <a:pt x="1701876" y="1950796"/>
                  </a:lnTo>
                  <a:lnTo>
                    <a:pt x="1801380" y="1768170"/>
                  </a:lnTo>
                  <a:lnTo>
                    <a:pt x="1909292" y="1768170"/>
                  </a:lnTo>
                  <a:lnTo>
                    <a:pt x="1909292" y="1726653"/>
                  </a:lnTo>
                  <a:lnTo>
                    <a:pt x="1983993" y="1726653"/>
                  </a:lnTo>
                  <a:lnTo>
                    <a:pt x="1983993" y="1527441"/>
                  </a:lnTo>
                  <a:lnTo>
                    <a:pt x="2257932" y="1527441"/>
                  </a:lnTo>
                  <a:lnTo>
                    <a:pt x="2357551" y="1651939"/>
                  </a:lnTo>
                  <a:lnTo>
                    <a:pt x="2523578" y="1651939"/>
                  </a:lnTo>
                  <a:lnTo>
                    <a:pt x="2515285" y="1535734"/>
                  </a:lnTo>
                  <a:lnTo>
                    <a:pt x="2598318" y="1444396"/>
                  </a:lnTo>
                  <a:lnTo>
                    <a:pt x="2598318" y="1427835"/>
                  </a:lnTo>
                  <a:lnTo>
                    <a:pt x="2648127" y="1402905"/>
                  </a:lnTo>
                  <a:lnTo>
                    <a:pt x="2731223" y="1319898"/>
                  </a:lnTo>
                  <a:lnTo>
                    <a:pt x="2631478" y="1228572"/>
                  </a:lnTo>
                  <a:close/>
                </a:path>
              </a:pathLst>
            </a:custGeom>
            <a:ln w="14236">
              <a:solidFill>
                <a:srgbClr val="231F20"/>
              </a:solidFill>
              <a:prstDash val="solid"/>
            </a:ln>
          </p:spPr>
          <p:txBody>
            <a:bodyPr wrap="square" lIns="0" tIns="0" rIns="0" bIns="0" rtlCol="0">
              <a:prstTxWarp prst="textNoShape">
                <a:avLst/>
              </a:prstTxWarp>
              <a:noAutofit/>
            </a:bodyPr>
            <a:lstStyle/>
            <a:p>
              <a:endParaRPr lang="en-US"/>
            </a:p>
          </p:txBody>
        </p:sp>
        <p:sp>
          <p:nvSpPr>
            <p:cNvPr id="55" name="Textbox 42">
              <a:extLst>
                <a:ext uri="{FF2B5EF4-FFF2-40B4-BE49-F238E27FC236}">
                  <a16:creationId xmlns:a16="http://schemas.microsoft.com/office/drawing/2014/main" id="{EA12AF01-0030-71B5-0C2A-E7BA3801FB13}"/>
                </a:ext>
              </a:extLst>
            </p:cNvPr>
            <p:cNvSpPr txBox="1"/>
            <p:nvPr/>
          </p:nvSpPr>
          <p:spPr>
            <a:xfrm>
              <a:off x="905253" y="99936"/>
              <a:ext cx="417830"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Lauderdale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6" name="Textbox 43">
              <a:extLst>
                <a:ext uri="{FF2B5EF4-FFF2-40B4-BE49-F238E27FC236}">
                  <a16:creationId xmlns:a16="http://schemas.microsoft.com/office/drawing/2014/main" id="{122DBE72-A04E-A05A-9A21-01113AA25E2A}"/>
                </a:ext>
              </a:extLst>
            </p:cNvPr>
            <p:cNvSpPr txBox="1"/>
            <p:nvPr/>
          </p:nvSpPr>
          <p:spPr>
            <a:xfrm>
              <a:off x="1823477" y="206955"/>
              <a:ext cx="392430"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Limestone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7" name="Textbox 44">
              <a:extLst>
                <a:ext uri="{FF2B5EF4-FFF2-40B4-BE49-F238E27FC236}">
                  <a16:creationId xmlns:a16="http://schemas.microsoft.com/office/drawing/2014/main" id="{6C8F08A3-D9C0-B8B9-9954-CDF28C4B9D09}"/>
                </a:ext>
              </a:extLst>
            </p:cNvPr>
            <p:cNvSpPr txBox="1"/>
            <p:nvPr/>
          </p:nvSpPr>
          <p:spPr>
            <a:xfrm>
              <a:off x="2416932" y="318450"/>
              <a:ext cx="323850"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Madison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8" name="Textbox 45">
              <a:extLst>
                <a:ext uri="{FF2B5EF4-FFF2-40B4-BE49-F238E27FC236}">
                  <a16:creationId xmlns:a16="http://schemas.microsoft.com/office/drawing/2014/main" id="{73C9BE97-E785-68B9-87DB-3865028784ED}"/>
                </a:ext>
              </a:extLst>
            </p:cNvPr>
            <p:cNvSpPr txBox="1"/>
            <p:nvPr/>
          </p:nvSpPr>
          <p:spPr>
            <a:xfrm>
              <a:off x="3177771" y="298170"/>
              <a:ext cx="304165"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Jackson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59" name="Textbox 46">
              <a:extLst>
                <a:ext uri="{FF2B5EF4-FFF2-40B4-BE49-F238E27FC236}">
                  <a16:creationId xmlns:a16="http://schemas.microsoft.com/office/drawing/2014/main" id="{23EA19AE-4344-F677-C2FF-8E5AE046C038}"/>
                </a:ext>
              </a:extLst>
            </p:cNvPr>
            <p:cNvSpPr txBox="1"/>
            <p:nvPr/>
          </p:nvSpPr>
          <p:spPr>
            <a:xfrm>
              <a:off x="819943" y="489548"/>
              <a:ext cx="280670"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Colbert</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0" name="Textbox 47">
              <a:extLst>
                <a:ext uri="{FF2B5EF4-FFF2-40B4-BE49-F238E27FC236}">
                  <a16:creationId xmlns:a16="http://schemas.microsoft.com/office/drawing/2014/main" id="{0B3D1386-4EB2-6F87-EEB2-63934F783DC7}"/>
                </a:ext>
              </a:extLst>
            </p:cNvPr>
            <p:cNvSpPr txBox="1"/>
            <p:nvPr/>
          </p:nvSpPr>
          <p:spPr>
            <a:xfrm>
              <a:off x="1427871" y="703968"/>
              <a:ext cx="367030"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Lawrence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1" name="Textbox 48">
              <a:extLst>
                <a:ext uri="{FF2B5EF4-FFF2-40B4-BE49-F238E27FC236}">
                  <a16:creationId xmlns:a16="http://schemas.microsoft.com/office/drawing/2014/main" id="{FACE92A0-D24B-78B2-6057-6A2553D2B141}"/>
                </a:ext>
              </a:extLst>
            </p:cNvPr>
            <p:cNvSpPr txBox="1"/>
            <p:nvPr/>
          </p:nvSpPr>
          <p:spPr>
            <a:xfrm>
              <a:off x="662748" y="842789"/>
              <a:ext cx="348615" cy="563245"/>
            </a:xfrm>
            <a:prstGeom prst="rect">
              <a:avLst/>
            </a:prstGeom>
          </p:spPr>
          <p:txBody>
            <a:bodyPr wrap="square" lIns="0" tIns="0" rIns="0" bIns="0" rtlCol="0">
              <a:noAutofit/>
            </a:bodyPr>
            <a:lstStyle/>
            <a:p>
              <a:pPr marL="40005"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Franklin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0"/>
                </a:spcBef>
                <a:spcAft>
                  <a:spcPts val="0"/>
                </a:spcAft>
              </a:pPr>
              <a:r>
                <a:rPr lang="en-US" sz="900" b="1">
                  <a:effectLst/>
                  <a:latin typeface="Calibri" panose="020F0502020204030204" pitchFamily="34" charset="0"/>
                  <a:ea typeface="Trebuchet MS" panose="020B0603020202020204" pitchFamily="34" charset="0"/>
                  <a:cs typeface="Trebuchet MS" panose="020B0603020202020204" pitchFamily="34" charset="0"/>
                </a:rPr>
                <a:t> </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50"/>
                </a:spcBef>
                <a:spcAft>
                  <a:spcPts val="0"/>
                </a:spcAft>
              </a:pPr>
              <a:r>
                <a:rPr lang="en-US" sz="1150" b="1">
                  <a:effectLst/>
                  <a:latin typeface="Calibri" panose="020F0502020204030204" pitchFamily="34" charset="0"/>
                  <a:ea typeface="Trebuchet MS" panose="020B0603020202020204" pitchFamily="34" charset="0"/>
                  <a:cs typeface="Trebuchet MS" panose="020B0603020202020204" pitchFamily="34" charset="0"/>
                </a:rPr>
                <a:t> </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0"/>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Marion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2" name="Textbox 49">
              <a:extLst>
                <a:ext uri="{FF2B5EF4-FFF2-40B4-BE49-F238E27FC236}">
                  <a16:creationId xmlns:a16="http://schemas.microsoft.com/office/drawing/2014/main" id="{B25A2670-BEA8-4B47-7C58-038A2CE7018B}"/>
                </a:ext>
              </a:extLst>
            </p:cNvPr>
            <p:cNvSpPr txBox="1"/>
            <p:nvPr/>
          </p:nvSpPr>
          <p:spPr>
            <a:xfrm>
              <a:off x="1187517" y="936939"/>
              <a:ext cx="909884" cy="479425"/>
            </a:xfrm>
            <a:prstGeom prst="rect">
              <a:avLst/>
            </a:prstGeom>
          </p:spPr>
          <p:txBody>
            <a:bodyPr wrap="square" lIns="0" tIns="0" rIns="0" bIns="0" rtlCol="0">
              <a:noAutofit/>
            </a:bodyPr>
            <a:lstStyle/>
            <a:p>
              <a:pPr marL="0" marR="0">
                <a:spcBef>
                  <a:spcPts val="100"/>
                </a:spcBef>
                <a:spcAft>
                  <a:spcPts val="0"/>
                </a:spcAft>
              </a:pPr>
              <a:r>
                <a:rPr lang="en-US" sz="1650" b="1" spc="-10" dirty="0">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Northern</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156845" marR="0">
                <a:spcBef>
                  <a:spcPts val="730"/>
                </a:spcBef>
                <a:spcAft>
                  <a:spcPts val="0"/>
                </a:spcAft>
              </a:pPr>
              <a:r>
                <a:rPr lang="en-US" sz="750" b="1" spc="-10" dirty="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Winston</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3" name="Textbox 50">
              <a:extLst>
                <a:ext uri="{FF2B5EF4-FFF2-40B4-BE49-F238E27FC236}">
                  <a16:creationId xmlns:a16="http://schemas.microsoft.com/office/drawing/2014/main" id="{FCD7F3ED-EBFB-3957-CC5F-8CA1CBAAE3A8}"/>
                </a:ext>
              </a:extLst>
            </p:cNvPr>
            <p:cNvSpPr txBox="1"/>
            <p:nvPr/>
          </p:nvSpPr>
          <p:spPr>
            <a:xfrm>
              <a:off x="2097401" y="840885"/>
              <a:ext cx="294640"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Morgan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4" name="Textbox 51">
              <a:extLst>
                <a:ext uri="{FF2B5EF4-FFF2-40B4-BE49-F238E27FC236}">
                  <a16:creationId xmlns:a16="http://schemas.microsoft.com/office/drawing/2014/main" id="{8F97F923-03F0-D9F3-9FCF-F3BC58990CC9}"/>
                </a:ext>
              </a:extLst>
            </p:cNvPr>
            <p:cNvSpPr txBox="1"/>
            <p:nvPr/>
          </p:nvSpPr>
          <p:spPr>
            <a:xfrm>
              <a:off x="2746651" y="942382"/>
              <a:ext cx="332105"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Marshall</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5" name="Textbox 52">
              <a:extLst>
                <a:ext uri="{FF2B5EF4-FFF2-40B4-BE49-F238E27FC236}">
                  <a16:creationId xmlns:a16="http://schemas.microsoft.com/office/drawing/2014/main" id="{A76887A6-AAF1-F99F-918C-C24C45EE6397}"/>
                </a:ext>
              </a:extLst>
            </p:cNvPr>
            <p:cNvSpPr txBox="1"/>
            <p:nvPr/>
          </p:nvSpPr>
          <p:spPr>
            <a:xfrm>
              <a:off x="3412563" y="852501"/>
              <a:ext cx="264795"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DeKalb</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6" name="Textbox 53">
              <a:extLst>
                <a:ext uri="{FF2B5EF4-FFF2-40B4-BE49-F238E27FC236}">
                  <a16:creationId xmlns:a16="http://schemas.microsoft.com/office/drawing/2014/main" id="{D48F9048-F4BD-87B1-BD2A-830E062AF3B5}"/>
                </a:ext>
              </a:extLst>
            </p:cNvPr>
            <p:cNvSpPr txBox="1"/>
            <p:nvPr/>
          </p:nvSpPr>
          <p:spPr>
            <a:xfrm>
              <a:off x="2006093" y="1327805"/>
              <a:ext cx="305435"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Cullman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7" name="Textbox 54">
              <a:extLst>
                <a:ext uri="{FF2B5EF4-FFF2-40B4-BE49-F238E27FC236}">
                  <a16:creationId xmlns:a16="http://schemas.microsoft.com/office/drawing/2014/main" id="{6C5FA671-D36F-BA3C-10D9-EDA2F25026B0}"/>
                </a:ext>
              </a:extLst>
            </p:cNvPr>
            <p:cNvSpPr txBox="1"/>
            <p:nvPr/>
          </p:nvSpPr>
          <p:spPr>
            <a:xfrm>
              <a:off x="3650403" y="1285911"/>
              <a:ext cx="355600" cy="121920"/>
            </a:xfrm>
            <a:prstGeom prst="rect">
              <a:avLst/>
            </a:prstGeom>
          </p:spPr>
          <p:txBody>
            <a:bodyPr wrap="square" lIns="0" tIns="0" rIns="0" bIns="0" rtlCol="0">
              <a:noAutofit/>
            </a:bodyPr>
            <a:lstStyle/>
            <a:p>
              <a:pPr marL="0" marR="0">
                <a:spcBef>
                  <a:spcPts val="35"/>
                </a:spcBef>
                <a:spcAft>
                  <a:spcPts val="0"/>
                </a:spcAft>
              </a:pPr>
              <a:r>
                <a:rPr lang="en-US" sz="750" b="1" spc="-3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Cherokee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8" name="Textbox 55">
              <a:extLst>
                <a:ext uri="{FF2B5EF4-FFF2-40B4-BE49-F238E27FC236}">
                  <a16:creationId xmlns:a16="http://schemas.microsoft.com/office/drawing/2014/main" id="{68DCF8DE-F0ED-5652-E4C7-F17147CC32BE}"/>
                </a:ext>
              </a:extLst>
            </p:cNvPr>
            <p:cNvSpPr txBox="1"/>
            <p:nvPr/>
          </p:nvSpPr>
          <p:spPr>
            <a:xfrm>
              <a:off x="2445401" y="1603066"/>
              <a:ext cx="250825"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Blount</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69" name="Textbox 56">
              <a:extLst>
                <a:ext uri="{FF2B5EF4-FFF2-40B4-BE49-F238E27FC236}">
                  <a16:creationId xmlns:a16="http://schemas.microsoft.com/office/drawing/2014/main" id="{A40EB64D-78AE-AF75-6FA8-C5951A2F18E4}"/>
                </a:ext>
              </a:extLst>
            </p:cNvPr>
            <p:cNvSpPr txBox="1"/>
            <p:nvPr/>
          </p:nvSpPr>
          <p:spPr>
            <a:xfrm>
              <a:off x="448521" y="1886420"/>
              <a:ext cx="241300"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Lamar</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0" name="Textbox 57">
              <a:extLst>
                <a:ext uri="{FF2B5EF4-FFF2-40B4-BE49-F238E27FC236}">
                  <a16:creationId xmlns:a16="http://schemas.microsoft.com/office/drawing/2014/main" id="{D9BD2B94-954A-C9BE-E7AE-EC8737A88A43}"/>
                </a:ext>
              </a:extLst>
            </p:cNvPr>
            <p:cNvSpPr txBox="1"/>
            <p:nvPr/>
          </p:nvSpPr>
          <p:spPr>
            <a:xfrm>
              <a:off x="1504993" y="1848716"/>
              <a:ext cx="267970" cy="121920"/>
            </a:xfrm>
            <a:prstGeom prst="rect">
              <a:avLst/>
            </a:prstGeom>
          </p:spPr>
          <p:txBody>
            <a:bodyPr wrap="square" lIns="0" tIns="0" rIns="0" bIns="0" rtlCol="0">
              <a:noAutofit/>
            </a:bodyPr>
            <a:lstStyle/>
            <a:p>
              <a:pPr marL="0" marR="0">
                <a:spcBef>
                  <a:spcPts val="35"/>
                </a:spcBef>
                <a:spcAft>
                  <a:spcPts val="0"/>
                </a:spcAft>
              </a:pPr>
              <a:r>
                <a:rPr lang="en-US" sz="750" b="1" spc="-35" dirty="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Walker</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1" name="Textbox 58">
              <a:extLst>
                <a:ext uri="{FF2B5EF4-FFF2-40B4-BE49-F238E27FC236}">
                  <a16:creationId xmlns:a16="http://schemas.microsoft.com/office/drawing/2014/main" id="{74A44EFF-7253-C185-7010-0D415987444B}"/>
                </a:ext>
              </a:extLst>
            </p:cNvPr>
            <p:cNvSpPr txBox="1"/>
            <p:nvPr/>
          </p:nvSpPr>
          <p:spPr>
            <a:xfrm>
              <a:off x="906586" y="1954403"/>
              <a:ext cx="288290"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Fayette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2" name="Textbox 59">
              <a:extLst>
                <a:ext uri="{FF2B5EF4-FFF2-40B4-BE49-F238E27FC236}">
                  <a16:creationId xmlns:a16="http://schemas.microsoft.com/office/drawing/2014/main" id="{5968420E-1C5A-F9D5-27A3-D9F7F76D8C88}"/>
                </a:ext>
              </a:extLst>
            </p:cNvPr>
            <p:cNvSpPr txBox="1"/>
            <p:nvPr/>
          </p:nvSpPr>
          <p:spPr>
            <a:xfrm>
              <a:off x="1807311" y="2171916"/>
              <a:ext cx="777875" cy="402590"/>
            </a:xfrm>
            <a:prstGeom prst="rect">
              <a:avLst/>
            </a:prstGeom>
          </p:spPr>
          <p:txBody>
            <a:bodyPr wrap="square" lIns="0" tIns="0" rIns="0" bIns="0" rtlCol="0">
              <a:noAutofit/>
            </a:bodyPr>
            <a:lstStyle/>
            <a:p>
              <a:pPr marL="0" marR="0">
                <a:spcBef>
                  <a:spcPts val="100"/>
                </a:spcBef>
                <a:spcAft>
                  <a:spcPts val="0"/>
                </a:spcAft>
              </a:pPr>
              <a:r>
                <a:rPr lang="en-US" sz="1650" b="1" spc="-30">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Jefferson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53340" marR="0">
                <a:spcBef>
                  <a:spcPts val="130"/>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Jefferson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3" name="Textbox 60">
              <a:extLst>
                <a:ext uri="{FF2B5EF4-FFF2-40B4-BE49-F238E27FC236}">
                  <a16:creationId xmlns:a16="http://schemas.microsoft.com/office/drawing/2014/main" id="{D53375D0-DECC-F805-2F8A-AAE25F6C47A1}"/>
                </a:ext>
              </a:extLst>
            </p:cNvPr>
            <p:cNvSpPr txBox="1"/>
            <p:nvPr/>
          </p:nvSpPr>
          <p:spPr>
            <a:xfrm>
              <a:off x="2706662" y="1449773"/>
              <a:ext cx="1440180" cy="829944"/>
            </a:xfrm>
            <a:prstGeom prst="rect">
              <a:avLst/>
            </a:prstGeom>
          </p:spPr>
          <p:txBody>
            <a:bodyPr wrap="square" lIns="0" tIns="0" rIns="0" bIns="0" rtlCol="0">
              <a:noAutofit/>
            </a:bodyPr>
            <a:lstStyle/>
            <a:p>
              <a:pPr marL="436245"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Etowah</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80010" marR="0">
                <a:spcBef>
                  <a:spcPts val="490"/>
                </a:spcBef>
                <a:spcAft>
                  <a:spcPts val="0"/>
                </a:spcAft>
              </a:pPr>
              <a:r>
                <a:rPr lang="en-US" sz="1650" b="1" spc="-10">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Northeastern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694055" marR="0">
                <a:lnSpc>
                  <a:spcPts val="795"/>
                </a:lnSpc>
                <a:spcBef>
                  <a:spcPts val="26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Calhoun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0" marR="0">
                <a:lnSpc>
                  <a:spcPts val="795"/>
                </a:lnSpc>
                <a:spcBef>
                  <a:spcPts val="0"/>
                </a:spcBef>
                <a:spcAft>
                  <a:spcPts val="0"/>
                </a:spcAft>
              </a:pPr>
              <a:r>
                <a:rPr lang="en-US" sz="750" b="1" spc="-2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St. </a:t>
              </a: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Clair</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1101725" marR="0">
                <a:spcBef>
                  <a:spcPts val="29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Cleburne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4" name="Textbox 61">
              <a:extLst>
                <a:ext uri="{FF2B5EF4-FFF2-40B4-BE49-F238E27FC236}">
                  <a16:creationId xmlns:a16="http://schemas.microsoft.com/office/drawing/2014/main" id="{19904176-FC7A-29BE-704D-7B3C787F33F4}"/>
                </a:ext>
              </a:extLst>
            </p:cNvPr>
            <p:cNvSpPr txBox="1"/>
            <p:nvPr/>
          </p:nvSpPr>
          <p:spPr>
            <a:xfrm>
              <a:off x="2953547" y="2487025"/>
              <a:ext cx="356870" cy="121920"/>
            </a:xfrm>
            <a:prstGeom prst="rect">
              <a:avLst/>
            </a:prstGeom>
          </p:spPr>
          <p:txBody>
            <a:bodyPr wrap="square" lIns="0" tIns="0" rIns="0" bIns="0" rtlCol="0">
              <a:noAutofit/>
            </a:bodyPr>
            <a:lstStyle/>
            <a:p>
              <a:pPr marL="0" marR="0">
                <a:spcBef>
                  <a:spcPts val="35"/>
                </a:spcBef>
                <a:spcAft>
                  <a:spcPts val="0"/>
                </a:spcAft>
              </a:pPr>
              <a:r>
                <a:rPr lang="en-US" sz="750" b="1" spc="-3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Talladega</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5" name="Textbox 62">
              <a:extLst>
                <a:ext uri="{FF2B5EF4-FFF2-40B4-BE49-F238E27FC236}">
                  <a16:creationId xmlns:a16="http://schemas.microsoft.com/office/drawing/2014/main" id="{5719F236-5340-E52F-DECD-450AA0105846}"/>
                </a:ext>
              </a:extLst>
            </p:cNvPr>
            <p:cNvSpPr txBox="1"/>
            <p:nvPr/>
          </p:nvSpPr>
          <p:spPr>
            <a:xfrm>
              <a:off x="420339" y="2706111"/>
              <a:ext cx="297180"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Pickens</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6" name="Textbox 63">
              <a:extLst>
                <a:ext uri="{FF2B5EF4-FFF2-40B4-BE49-F238E27FC236}">
                  <a16:creationId xmlns:a16="http://schemas.microsoft.com/office/drawing/2014/main" id="{0B8059A1-30AA-3A88-AB80-4F686D189BCD}"/>
                </a:ext>
              </a:extLst>
            </p:cNvPr>
            <p:cNvSpPr txBox="1"/>
            <p:nvPr/>
          </p:nvSpPr>
          <p:spPr>
            <a:xfrm>
              <a:off x="1089107" y="2691638"/>
              <a:ext cx="414655"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Tuscaloosa</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7" name="Textbox 64">
              <a:extLst>
                <a:ext uri="{FF2B5EF4-FFF2-40B4-BE49-F238E27FC236}">
                  <a16:creationId xmlns:a16="http://schemas.microsoft.com/office/drawing/2014/main" id="{4483D96D-1CAA-DBB3-0F4D-678D57D88245}"/>
                </a:ext>
              </a:extLst>
            </p:cNvPr>
            <p:cNvSpPr txBox="1"/>
            <p:nvPr/>
          </p:nvSpPr>
          <p:spPr>
            <a:xfrm>
              <a:off x="2292490" y="2718393"/>
              <a:ext cx="253365"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Shelby</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8" name="Textbox 65">
              <a:extLst>
                <a:ext uri="{FF2B5EF4-FFF2-40B4-BE49-F238E27FC236}">
                  <a16:creationId xmlns:a16="http://schemas.microsoft.com/office/drawing/2014/main" id="{0C807F0A-C5A9-F09D-48CC-C1EB66E04C10}"/>
                </a:ext>
              </a:extLst>
            </p:cNvPr>
            <p:cNvSpPr txBox="1"/>
            <p:nvPr/>
          </p:nvSpPr>
          <p:spPr>
            <a:xfrm>
              <a:off x="3433034" y="2683831"/>
              <a:ext cx="167640" cy="121920"/>
            </a:xfrm>
            <a:prstGeom prst="rect">
              <a:avLst/>
            </a:prstGeom>
          </p:spPr>
          <p:txBody>
            <a:bodyPr wrap="square" lIns="0" tIns="0" rIns="0" bIns="0" rtlCol="0">
              <a:noAutofit/>
            </a:bodyPr>
            <a:lstStyle/>
            <a:p>
              <a:pPr marL="0" marR="0">
                <a:spcBef>
                  <a:spcPts val="35"/>
                </a:spcBef>
                <a:spcAft>
                  <a:spcPts val="0"/>
                </a:spcAft>
              </a:pPr>
              <a:r>
                <a:rPr lang="en-US" sz="750" b="1" spc="-2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Clay</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79" name="Textbox 66">
              <a:extLst>
                <a:ext uri="{FF2B5EF4-FFF2-40B4-BE49-F238E27FC236}">
                  <a16:creationId xmlns:a16="http://schemas.microsoft.com/office/drawing/2014/main" id="{D0200EC5-42F4-05D5-CC48-FDDD1259C497}"/>
                </a:ext>
              </a:extLst>
            </p:cNvPr>
            <p:cNvSpPr txBox="1"/>
            <p:nvPr/>
          </p:nvSpPr>
          <p:spPr>
            <a:xfrm>
              <a:off x="3858917" y="2646888"/>
              <a:ext cx="353695"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Randolph</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0" name="Textbox 67">
              <a:extLst>
                <a:ext uri="{FF2B5EF4-FFF2-40B4-BE49-F238E27FC236}">
                  <a16:creationId xmlns:a16="http://schemas.microsoft.com/office/drawing/2014/main" id="{653C480D-C0BB-0492-E25A-353AD3B1C941}"/>
                </a:ext>
              </a:extLst>
            </p:cNvPr>
            <p:cNvSpPr txBox="1"/>
            <p:nvPr/>
          </p:nvSpPr>
          <p:spPr>
            <a:xfrm>
              <a:off x="437155" y="2860606"/>
              <a:ext cx="1080770" cy="775335"/>
            </a:xfrm>
            <a:prstGeom prst="rect">
              <a:avLst/>
            </a:prstGeom>
          </p:spPr>
          <p:txBody>
            <a:bodyPr wrap="square" lIns="0" tIns="0" rIns="0" bIns="0" rtlCol="0">
              <a:noAutofit/>
            </a:bodyPr>
            <a:lstStyle/>
            <a:p>
              <a:pPr marL="0" marR="0">
                <a:spcBef>
                  <a:spcPts val="100"/>
                </a:spcBef>
                <a:spcAft>
                  <a:spcPts val="0"/>
                </a:spcAft>
              </a:pPr>
              <a:r>
                <a:rPr lang="en-US" sz="1650" b="1" spc="-60">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West</a:t>
              </a:r>
              <a:r>
                <a:rPr lang="en-US" sz="1650" b="1" spc="-15">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 </a:t>
              </a:r>
              <a:r>
                <a:rPr lang="en-US" sz="1650" b="1" spc="-35">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Central</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122555" marR="0">
                <a:spcBef>
                  <a:spcPts val="1830"/>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Greene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620395" marR="0">
                <a:spcBef>
                  <a:spcPts val="315"/>
                </a:spcBef>
                <a:spcAft>
                  <a:spcPts val="0"/>
                </a:spcAft>
              </a:pPr>
              <a:r>
                <a:rPr lang="en-US" sz="750" b="1" spc="-2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Hale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1" name="Textbox 68">
              <a:extLst>
                <a:ext uri="{FF2B5EF4-FFF2-40B4-BE49-F238E27FC236}">
                  <a16:creationId xmlns:a16="http://schemas.microsoft.com/office/drawing/2014/main" id="{71A4A4A5-A734-E0B8-443B-551FBF7D195D}"/>
                </a:ext>
              </a:extLst>
            </p:cNvPr>
            <p:cNvSpPr txBox="1"/>
            <p:nvPr/>
          </p:nvSpPr>
          <p:spPr>
            <a:xfrm>
              <a:off x="1733311" y="3135427"/>
              <a:ext cx="175260"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Bibb</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2" name="Textbox 69">
              <a:extLst>
                <a:ext uri="{FF2B5EF4-FFF2-40B4-BE49-F238E27FC236}">
                  <a16:creationId xmlns:a16="http://schemas.microsoft.com/office/drawing/2014/main" id="{D38BDA1C-E398-53A5-ABD6-446C977D2ACC}"/>
                </a:ext>
              </a:extLst>
            </p:cNvPr>
            <p:cNvSpPr txBox="1"/>
            <p:nvPr/>
          </p:nvSpPr>
          <p:spPr>
            <a:xfrm>
              <a:off x="2896229" y="3234925"/>
              <a:ext cx="235585" cy="121920"/>
            </a:xfrm>
            <a:prstGeom prst="rect">
              <a:avLst/>
            </a:prstGeom>
          </p:spPr>
          <p:txBody>
            <a:bodyPr wrap="square" lIns="0" tIns="0" rIns="0" bIns="0" rtlCol="0">
              <a:noAutofit/>
            </a:bodyPr>
            <a:lstStyle/>
            <a:p>
              <a:pPr marL="0" marR="0">
                <a:spcBef>
                  <a:spcPts val="35"/>
                </a:spcBef>
                <a:spcAft>
                  <a:spcPts val="0"/>
                </a:spcAft>
              </a:pPr>
              <a:r>
                <a:rPr lang="en-US" sz="750" b="1" spc="-2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Coosa</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3" name="Textbox 70">
              <a:extLst>
                <a:ext uri="{FF2B5EF4-FFF2-40B4-BE49-F238E27FC236}">
                  <a16:creationId xmlns:a16="http://schemas.microsoft.com/office/drawing/2014/main" id="{1FDC4E84-7AB7-E906-17CC-79F7EFD72418}"/>
                </a:ext>
              </a:extLst>
            </p:cNvPr>
            <p:cNvSpPr txBox="1"/>
            <p:nvPr/>
          </p:nvSpPr>
          <p:spPr>
            <a:xfrm>
              <a:off x="2277352" y="3350037"/>
              <a:ext cx="271780"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Chilton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4" name="Textbox 71">
              <a:extLst>
                <a:ext uri="{FF2B5EF4-FFF2-40B4-BE49-F238E27FC236}">
                  <a16:creationId xmlns:a16="http://schemas.microsoft.com/office/drawing/2014/main" id="{0F0EA7F2-2637-0C99-1764-242850FAB0B6}"/>
                </a:ext>
              </a:extLst>
            </p:cNvPr>
            <p:cNvSpPr txBox="1"/>
            <p:nvPr/>
          </p:nvSpPr>
          <p:spPr>
            <a:xfrm>
              <a:off x="3393711" y="3349466"/>
              <a:ext cx="398780" cy="121920"/>
            </a:xfrm>
            <a:prstGeom prst="rect">
              <a:avLst/>
            </a:prstGeom>
          </p:spPr>
          <p:txBody>
            <a:bodyPr wrap="square" lIns="0" tIns="0" rIns="0" bIns="0" rtlCol="0">
              <a:noAutofit/>
            </a:bodyPr>
            <a:lstStyle/>
            <a:p>
              <a:pPr marL="0" marR="0">
                <a:spcBef>
                  <a:spcPts val="35"/>
                </a:spcBef>
                <a:spcAft>
                  <a:spcPts val="0"/>
                </a:spcAft>
              </a:pPr>
              <a:r>
                <a:rPr lang="en-US" sz="750" b="1" spc="-3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Tallapoosa</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5" name="Textbox 72">
              <a:extLst>
                <a:ext uri="{FF2B5EF4-FFF2-40B4-BE49-F238E27FC236}">
                  <a16:creationId xmlns:a16="http://schemas.microsoft.com/office/drawing/2014/main" id="{8CC007A5-D45A-ACEE-FAFC-F811CEEE0A55}"/>
                </a:ext>
              </a:extLst>
            </p:cNvPr>
            <p:cNvSpPr txBox="1"/>
            <p:nvPr/>
          </p:nvSpPr>
          <p:spPr>
            <a:xfrm>
              <a:off x="3944797" y="3263584"/>
              <a:ext cx="381000"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Chambers</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6" name="Textbox 73">
              <a:extLst>
                <a:ext uri="{FF2B5EF4-FFF2-40B4-BE49-F238E27FC236}">
                  <a16:creationId xmlns:a16="http://schemas.microsoft.com/office/drawing/2014/main" id="{7E5E83E2-BF41-C968-B236-9AB966CA4259}"/>
                </a:ext>
              </a:extLst>
            </p:cNvPr>
            <p:cNvSpPr txBox="1"/>
            <p:nvPr/>
          </p:nvSpPr>
          <p:spPr>
            <a:xfrm>
              <a:off x="1530986" y="3684521"/>
              <a:ext cx="214629"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Perry</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7" name="Textbox 74">
              <a:extLst>
                <a:ext uri="{FF2B5EF4-FFF2-40B4-BE49-F238E27FC236}">
                  <a16:creationId xmlns:a16="http://schemas.microsoft.com/office/drawing/2014/main" id="{1AA5E964-8291-6D3F-8055-F8F15E92EEE7}"/>
                </a:ext>
              </a:extLst>
            </p:cNvPr>
            <p:cNvSpPr txBox="1"/>
            <p:nvPr/>
          </p:nvSpPr>
          <p:spPr>
            <a:xfrm>
              <a:off x="3181178" y="3493649"/>
              <a:ext cx="1012825" cy="272415"/>
            </a:xfrm>
            <a:prstGeom prst="rect">
              <a:avLst/>
            </a:prstGeom>
          </p:spPr>
          <p:txBody>
            <a:bodyPr wrap="square" lIns="0" tIns="0" rIns="0" bIns="0" rtlCol="0">
              <a:noAutofit/>
            </a:bodyPr>
            <a:lstStyle/>
            <a:p>
              <a:pPr marL="0" marR="0">
                <a:spcBef>
                  <a:spcPts val="100"/>
                </a:spcBef>
                <a:spcAft>
                  <a:spcPts val="0"/>
                </a:spcAft>
              </a:pPr>
              <a:r>
                <a:rPr lang="en-US" sz="1650" b="1">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East</a:t>
              </a:r>
              <a:r>
                <a:rPr lang="en-US" sz="1650" b="1" spc="-70">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 </a:t>
              </a:r>
              <a:r>
                <a:rPr lang="en-US" sz="1650" b="1" spc="-35">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Central</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8" name="Textbox 75">
              <a:extLst>
                <a:ext uri="{FF2B5EF4-FFF2-40B4-BE49-F238E27FC236}">
                  <a16:creationId xmlns:a16="http://schemas.microsoft.com/office/drawing/2014/main" id="{8CB73928-4FC0-15CB-EB09-A95894810CAB}"/>
                </a:ext>
              </a:extLst>
            </p:cNvPr>
            <p:cNvSpPr txBox="1"/>
            <p:nvPr/>
          </p:nvSpPr>
          <p:spPr>
            <a:xfrm>
              <a:off x="269904" y="3797539"/>
              <a:ext cx="280035"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Sumter</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89" name="Textbox 76">
              <a:extLst>
                <a:ext uri="{FF2B5EF4-FFF2-40B4-BE49-F238E27FC236}">
                  <a16:creationId xmlns:a16="http://schemas.microsoft.com/office/drawing/2014/main" id="{DD54F6A9-8C05-E89B-9A4B-E00324FEFA8A}"/>
                </a:ext>
              </a:extLst>
            </p:cNvPr>
            <p:cNvSpPr txBox="1"/>
            <p:nvPr/>
          </p:nvSpPr>
          <p:spPr>
            <a:xfrm>
              <a:off x="2312866" y="3847526"/>
              <a:ext cx="314960" cy="121920"/>
            </a:xfrm>
            <a:prstGeom prst="rect">
              <a:avLst/>
            </a:prstGeom>
          </p:spPr>
          <p:txBody>
            <a:bodyPr wrap="square" lIns="0" tIns="0" rIns="0" bIns="0" rtlCol="0">
              <a:noAutofit/>
            </a:bodyPr>
            <a:lstStyle/>
            <a:p>
              <a:pPr marL="0" marR="0">
                <a:spcBef>
                  <a:spcPts val="35"/>
                </a:spcBef>
                <a:spcAft>
                  <a:spcPts val="0"/>
                </a:spcAft>
              </a:pPr>
              <a:r>
                <a:rPr lang="en-US" sz="750" b="1" spc="-3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Autauga</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0" name="Textbox 77">
              <a:extLst>
                <a:ext uri="{FF2B5EF4-FFF2-40B4-BE49-F238E27FC236}">
                  <a16:creationId xmlns:a16="http://schemas.microsoft.com/office/drawing/2014/main" id="{AD0E748A-CB8C-1626-DAAB-CD0B81137AFB}"/>
                </a:ext>
              </a:extLst>
            </p:cNvPr>
            <p:cNvSpPr txBox="1"/>
            <p:nvPr/>
          </p:nvSpPr>
          <p:spPr>
            <a:xfrm>
              <a:off x="3005913" y="3767642"/>
              <a:ext cx="267970"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Elmore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1" name="Textbox 78">
              <a:extLst>
                <a:ext uri="{FF2B5EF4-FFF2-40B4-BE49-F238E27FC236}">
                  <a16:creationId xmlns:a16="http://schemas.microsoft.com/office/drawing/2014/main" id="{3D5E9DA4-89D8-EAE9-E1BC-F3F75DA692CD}"/>
                </a:ext>
              </a:extLst>
            </p:cNvPr>
            <p:cNvSpPr txBox="1"/>
            <p:nvPr/>
          </p:nvSpPr>
          <p:spPr>
            <a:xfrm>
              <a:off x="4169783" y="3763167"/>
              <a:ext cx="140335"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Lee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2" name="Textbox 79">
              <a:extLst>
                <a:ext uri="{FF2B5EF4-FFF2-40B4-BE49-F238E27FC236}">
                  <a16:creationId xmlns:a16="http://schemas.microsoft.com/office/drawing/2014/main" id="{84AB4CF9-30A0-67D2-F69B-6A2D873CADE1}"/>
                </a:ext>
              </a:extLst>
            </p:cNvPr>
            <p:cNvSpPr txBox="1"/>
            <p:nvPr/>
          </p:nvSpPr>
          <p:spPr>
            <a:xfrm>
              <a:off x="3630884" y="4072515"/>
              <a:ext cx="258445"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Macon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3" name="Textbox 80">
              <a:extLst>
                <a:ext uri="{FF2B5EF4-FFF2-40B4-BE49-F238E27FC236}">
                  <a16:creationId xmlns:a16="http://schemas.microsoft.com/office/drawing/2014/main" id="{9B11E4B3-3B87-F5E3-7755-9C4511AE1F39}"/>
                </a:ext>
              </a:extLst>
            </p:cNvPr>
            <p:cNvSpPr txBox="1"/>
            <p:nvPr/>
          </p:nvSpPr>
          <p:spPr>
            <a:xfrm>
              <a:off x="1707032" y="4212669"/>
              <a:ext cx="233045"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Dallas</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4" name="Textbox 81">
              <a:extLst>
                <a:ext uri="{FF2B5EF4-FFF2-40B4-BE49-F238E27FC236}">
                  <a16:creationId xmlns:a16="http://schemas.microsoft.com/office/drawing/2014/main" id="{4CC5D2D8-5352-E783-ABA2-DA82C6680B47}"/>
                </a:ext>
              </a:extLst>
            </p:cNvPr>
            <p:cNvSpPr txBox="1"/>
            <p:nvPr/>
          </p:nvSpPr>
          <p:spPr>
            <a:xfrm>
              <a:off x="2797018" y="4194007"/>
              <a:ext cx="481330"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Montgomery</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5" name="Textbox 82">
              <a:extLst>
                <a:ext uri="{FF2B5EF4-FFF2-40B4-BE49-F238E27FC236}">
                  <a16:creationId xmlns:a16="http://schemas.microsoft.com/office/drawing/2014/main" id="{8DAFCBA1-70E6-C7C0-3974-FCE33EAE879E}"/>
                </a:ext>
              </a:extLst>
            </p:cNvPr>
            <p:cNvSpPr txBox="1"/>
            <p:nvPr/>
          </p:nvSpPr>
          <p:spPr>
            <a:xfrm>
              <a:off x="162315" y="4396525"/>
              <a:ext cx="331470"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Choctaw</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6" name="Textbox 83">
              <a:extLst>
                <a:ext uri="{FF2B5EF4-FFF2-40B4-BE49-F238E27FC236}">
                  <a16:creationId xmlns:a16="http://schemas.microsoft.com/office/drawing/2014/main" id="{D998E882-27C2-D5A5-119E-8821F83BA0F5}"/>
                </a:ext>
              </a:extLst>
            </p:cNvPr>
            <p:cNvSpPr txBox="1"/>
            <p:nvPr/>
          </p:nvSpPr>
          <p:spPr>
            <a:xfrm>
              <a:off x="795378" y="4333494"/>
              <a:ext cx="338455"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Marengo</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7" name="Textbox 84">
              <a:extLst>
                <a:ext uri="{FF2B5EF4-FFF2-40B4-BE49-F238E27FC236}">
                  <a16:creationId xmlns:a16="http://schemas.microsoft.com/office/drawing/2014/main" id="{7F41F0C6-7BA3-A968-BED3-C38F700E1DB5}"/>
                </a:ext>
              </a:extLst>
            </p:cNvPr>
            <p:cNvSpPr txBox="1"/>
            <p:nvPr/>
          </p:nvSpPr>
          <p:spPr>
            <a:xfrm>
              <a:off x="4271946" y="4242946"/>
              <a:ext cx="275590"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Russell</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8" name="Textbox 85">
              <a:extLst>
                <a:ext uri="{FF2B5EF4-FFF2-40B4-BE49-F238E27FC236}">
                  <a16:creationId xmlns:a16="http://schemas.microsoft.com/office/drawing/2014/main" id="{D992437B-D412-6020-33B7-987BE5EA666C}"/>
                </a:ext>
              </a:extLst>
            </p:cNvPr>
            <p:cNvSpPr txBox="1"/>
            <p:nvPr/>
          </p:nvSpPr>
          <p:spPr>
            <a:xfrm>
              <a:off x="2290586" y="4464984"/>
              <a:ext cx="333375" cy="121920"/>
            </a:xfrm>
            <a:prstGeom prst="rect">
              <a:avLst/>
            </a:prstGeom>
          </p:spPr>
          <p:txBody>
            <a:bodyPr wrap="square" lIns="0" tIns="0" rIns="0" bIns="0" rtlCol="0">
              <a:noAutofit/>
            </a:bodyPr>
            <a:lstStyle/>
            <a:p>
              <a:pPr marL="0" marR="0">
                <a:spcBef>
                  <a:spcPts val="35"/>
                </a:spcBef>
                <a:spcAft>
                  <a:spcPts val="0"/>
                </a:spcAft>
              </a:pPr>
              <a:r>
                <a:rPr lang="en-US" sz="750" b="1" spc="-3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Lowndes</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99" name="Textbox 86">
              <a:extLst>
                <a:ext uri="{FF2B5EF4-FFF2-40B4-BE49-F238E27FC236}">
                  <a16:creationId xmlns:a16="http://schemas.microsoft.com/office/drawing/2014/main" id="{2A651FEB-CACD-1437-5772-4DBEFB285677}"/>
                </a:ext>
              </a:extLst>
            </p:cNvPr>
            <p:cNvSpPr txBox="1"/>
            <p:nvPr/>
          </p:nvSpPr>
          <p:spPr>
            <a:xfrm>
              <a:off x="3601368" y="4580763"/>
              <a:ext cx="280035"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Bullock</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0" name="Textbox 87">
              <a:extLst>
                <a:ext uri="{FF2B5EF4-FFF2-40B4-BE49-F238E27FC236}">
                  <a16:creationId xmlns:a16="http://schemas.microsoft.com/office/drawing/2014/main" id="{E3EDF36A-3384-F790-C246-013E474DFCFA}"/>
                </a:ext>
              </a:extLst>
            </p:cNvPr>
            <p:cNvSpPr txBox="1"/>
            <p:nvPr/>
          </p:nvSpPr>
          <p:spPr>
            <a:xfrm>
              <a:off x="131847" y="4727677"/>
              <a:ext cx="1565275" cy="1031875"/>
            </a:xfrm>
            <a:prstGeom prst="rect">
              <a:avLst/>
            </a:prstGeom>
          </p:spPr>
          <p:txBody>
            <a:bodyPr wrap="square" lIns="0" tIns="0" rIns="0" bIns="0" rtlCol="0">
              <a:noAutofit/>
            </a:bodyPr>
            <a:lstStyle/>
            <a:p>
              <a:pPr marL="0" marR="11430" algn="r">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Wilcox</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205740" marR="0">
                <a:spcBef>
                  <a:spcPts val="425"/>
                </a:spcBef>
                <a:spcAft>
                  <a:spcPts val="0"/>
                </a:spcAft>
              </a:pPr>
              <a:r>
                <a:rPr lang="en-US" sz="1650" b="1" spc="-10">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Southwestern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598805" marR="699135" algn="ctr">
                <a:spcBef>
                  <a:spcPts val="640"/>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Clarke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0" marR="96520" algn="r">
                <a:spcBef>
                  <a:spcPts val="800"/>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Monroe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5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Washington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1" name="Textbox 88">
              <a:extLst>
                <a:ext uri="{FF2B5EF4-FFF2-40B4-BE49-F238E27FC236}">
                  <a16:creationId xmlns:a16="http://schemas.microsoft.com/office/drawing/2014/main" id="{7DD5FF54-D8A0-C387-8914-8708802A2ACA}"/>
                </a:ext>
              </a:extLst>
            </p:cNvPr>
            <p:cNvSpPr txBox="1"/>
            <p:nvPr/>
          </p:nvSpPr>
          <p:spPr>
            <a:xfrm>
              <a:off x="4035344" y="4923435"/>
              <a:ext cx="307340"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Barbour</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2" name="Textbox 89">
              <a:extLst>
                <a:ext uri="{FF2B5EF4-FFF2-40B4-BE49-F238E27FC236}">
                  <a16:creationId xmlns:a16="http://schemas.microsoft.com/office/drawing/2014/main" id="{C36DF9C2-403A-35D0-4EAF-3BAF24DC6F90}"/>
                </a:ext>
              </a:extLst>
            </p:cNvPr>
            <p:cNvSpPr txBox="1"/>
            <p:nvPr/>
          </p:nvSpPr>
          <p:spPr>
            <a:xfrm>
              <a:off x="2307153" y="5107482"/>
              <a:ext cx="237490"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Butler</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3" name="Textbox 90">
              <a:extLst>
                <a:ext uri="{FF2B5EF4-FFF2-40B4-BE49-F238E27FC236}">
                  <a16:creationId xmlns:a16="http://schemas.microsoft.com/office/drawing/2014/main" id="{22B4729C-0EC7-614A-B388-C94097D83461}"/>
                </a:ext>
              </a:extLst>
            </p:cNvPr>
            <p:cNvSpPr txBox="1"/>
            <p:nvPr/>
          </p:nvSpPr>
          <p:spPr>
            <a:xfrm>
              <a:off x="3359054" y="5017315"/>
              <a:ext cx="166370" cy="121920"/>
            </a:xfrm>
            <a:prstGeom prst="rect">
              <a:avLst/>
            </a:prstGeom>
          </p:spPr>
          <p:txBody>
            <a:bodyPr wrap="square" lIns="0" tIns="0" rIns="0" bIns="0" rtlCol="0">
              <a:noAutofit/>
            </a:bodyPr>
            <a:lstStyle/>
            <a:p>
              <a:pPr marL="0" marR="0">
                <a:spcBef>
                  <a:spcPts val="35"/>
                </a:spcBef>
                <a:spcAft>
                  <a:spcPts val="0"/>
                </a:spcAft>
              </a:pPr>
              <a:r>
                <a:rPr lang="en-US" sz="750" b="1" spc="-2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Pike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4" name="Textbox 91">
              <a:extLst>
                <a:ext uri="{FF2B5EF4-FFF2-40B4-BE49-F238E27FC236}">
                  <a16:creationId xmlns:a16="http://schemas.microsoft.com/office/drawing/2014/main" id="{FF88F311-65E7-7CBA-AE80-0049FF410298}"/>
                </a:ext>
              </a:extLst>
            </p:cNvPr>
            <p:cNvSpPr txBox="1"/>
            <p:nvPr/>
          </p:nvSpPr>
          <p:spPr>
            <a:xfrm>
              <a:off x="2720373" y="5362939"/>
              <a:ext cx="375920"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Crenshaw</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5" name="Textbox 92">
              <a:extLst>
                <a:ext uri="{FF2B5EF4-FFF2-40B4-BE49-F238E27FC236}">
                  <a16:creationId xmlns:a16="http://schemas.microsoft.com/office/drawing/2014/main" id="{8A32BB05-E7A7-C2EC-BE76-E926B15A068C}"/>
                </a:ext>
              </a:extLst>
            </p:cNvPr>
            <p:cNvSpPr txBox="1"/>
            <p:nvPr/>
          </p:nvSpPr>
          <p:spPr>
            <a:xfrm>
              <a:off x="3148592" y="5236333"/>
              <a:ext cx="1119505" cy="272415"/>
            </a:xfrm>
            <a:prstGeom prst="rect">
              <a:avLst/>
            </a:prstGeom>
          </p:spPr>
          <p:txBody>
            <a:bodyPr wrap="square" lIns="0" tIns="0" rIns="0" bIns="0" rtlCol="0">
              <a:noAutofit/>
            </a:bodyPr>
            <a:lstStyle/>
            <a:p>
              <a:pPr marL="0" marR="0">
                <a:spcBef>
                  <a:spcPts val="100"/>
                </a:spcBef>
                <a:spcAft>
                  <a:spcPts val="0"/>
                </a:spcAft>
              </a:pPr>
              <a:r>
                <a:rPr lang="en-US" sz="1650" b="1" spc="-45">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Southeastern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6" name="Textbox 93">
              <a:extLst>
                <a:ext uri="{FF2B5EF4-FFF2-40B4-BE49-F238E27FC236}">
                  <a16:creationId xmlns:a16="http://schemas.microsoft.com/office/drawing/2014/main" id="{47A4E1CD-C96D-3665-49CF-7EF26AFE2706}"/>
                </a:ext>
              </a:extLst>
            </p:cNvPr>
            <p:cNvSpPr txBox="1"/>
            <p:nvPr/>
          </p:nvSpPr>
          <p:spPr>
            <a:xfrm>
              <a:off x="4268232" y="5498237"/>
              <a:ext cx="230504"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Henry</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7" name="Textbox 94">
              <a:extLst>
                <a:ext uri="{FF2B5EF4-FFF2-40B4-BE49-F238E27FC236}">
                  <a16:creationId xmlns:a16="http://schemas.microsoft.com/office/drawing/2014/main" id="{ABC0D54A-C4A7-4BC3-5CD3-D8288A8FDE34}"/>
                </a:ext>
              </a:extLst>
            </p:cNvPr>
            <p:cNvSpPr txBox="1"/>
            <p:nvPr/>
          </p:nvSpPr>
          <p:spPr>
            <a:xfrm>
              <a:off x="1826238" y="5622204"/>
              <a:ext cx="327660" cy="121920"/>
            </a:xfrm>
            <a:prstGeom prst="rect">
              <a:avLst/>
            </a:prstGeom>
          </p:spPr>
          <p:txBody>
            <a:bodyPr wrap="square" lIns="0" tIns="0" rIns="0" bIns="0" rtlCol="0">
              <a:noAutofit/>
            </a:bodyPr>
            <a:lstStyle/>
            <a:p>
              <a:pPr marL="0" marR="0">
                <a:spcBef>
                  <a:spcPts val="35"/>
                </a:spcBef>
                <a:spcAft>
                  <a:spcPts val="0"/>
                </a:spcAft>
              </a:pPr>
              <a:r>
                <a:rPr lang="en-US" sz="750" b="1" spc="-30" dirty="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Conecuh</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8" name="Textbox 95">
              <a:extLst>
                <a:ext uri="{FF2B5EF4-FFF2-40B4-BE49-F238E27FC236}">
                  <a16:creationId xmlns:a16="http://schemas.microsoft.com/office/drawing/2014/main" id="{6D89CBB1-31E9-8BA3-A539-1368BE7A55D3}"/>
                </a:ext>
              </a:extLst>
            </p:cNvPr>
            <p:cNvSpPr txBox="1"/>
            <p:nvPr/>
          </p:nvSpPr>
          <p:spPr>
            <a:xfrm>
              <a:off x="3246418" y="5678571"/>
              <a:ext cx="252729" cy="121920"/>
            </a:xfrm>
            <a:prstGeom prst="rect">
              <a:avLst/>
            </a:prstGeom>
          </p:spPr>
          <p:txBody>
            <a:bodyPr wrap="square" lIns="0" tIns="0" rIns="0" bIns="0" rtlCol="0">
              <a:noAutofit/>
            </a:bodyPr>
            <a:lstStyle/>
            <a:p>
              <a:pPr marL="0" marR="0">
                <a:spcBef>
                  <a:spcPts val="35"/>
                </a:spcBef>
                <a:spcAft>
                  <a:spcPts val="0"/>
                </a:spcAft>
              </a:pPr>
              <a:r>
                <a:rPr lang="en-US" sz="750" b="1" spc="-1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Coffee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09" name="Textbox 96">
              <a:extLst>
                <a:ext uri="{FF2B5EF4-FFF2-40B4-BE49-F238E27FC236}">
                  <a16:creationId xmlns:a16="http://schemas.microsoft.com/office/drawing/2014/main" id="{A837397A-D5FD-8BA9-8E16-E41609283D12}"/>
                </a:ext>
              </a:extLst>
            </p:cNvPr>
            <p:cNvSpPr txBox="1"/>
            <p:nvPr/>
          </p:nvSpPr>
          <p:spPr>
            <a:xfrm>
              <a:off x="3791125" y="5629726"/>
              <a:ext cx="170180" cy="121920"/>
            </a:xfrm>
            <a:prstGeom prst="rect">
              <a:avLst/>
            </a:prstGeom>
          </p:spPr>
          <p:txBody>
            <a:bodyPr wrap="square" lIns="0" tIns="0" rIns="0" bIns="0" rtlCol="0">
              <a:noAutofit/>
            </a:bodyPr>
            <a:lstStyle/>
            <a:p>
              <a:pPr marL="0" marR="0">
                <a:spcBef>
                  <a:spcPts val="35"/>
                </a:spcBef>
                <a:spcAft>
                  <a:spcPts val="0"/>
                </a:spcAft>
              </a:pPr>
              <a:r>
                <a:rPr lang="en-US" sz="750" b="1" spc="-3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Dale</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10" name="Textbox 97">
              <a:extLst>
                <a:ext uri="{FF2B5EF4-FFF2-40B4-BE49-F238E27FC236}">
                  <a16:creationId xmlns:a16="http://schemas.microsoft.com/office/drawing/2014/main" id="{C2CE5F3E-25AE-E7A1-803C-500A7E124E22}"/>
                </a:ext>
              </a:extLst>
            </p:cNvPr>
            <p:cNvSpPr txBox="1"/>
            <p:nvPr/>
          </p:nvSpPr>
          <p:spPr>
            <a:xfrm>
              <a:off x="2543945" y="5926506"/>
              <a:ext cx="380365" cy="121920"/>
            </a:xfrm>
            <a:prstGeom prst="rect">
              <a:avLst/>
            </a:prstGeom>
          </p:spPr>
          <p:txBody>
            <a:bodyPr wrap="square" lIns="0" tIns="0" rIns="0" bIns="0" rtlCol="0">
              <a:noAutofit/>
            </a:bodyPr>
            <a:lstStyle/>
            <a:p>
              <a:pPr marL="0" marR="0">
                <a:spcBef>
                  <a:spcPts val="35"/>
                </a:spcBef>
                <a:spcAft>
                  <a:spcPts val="0"/>
                </a:spcAft>
              </a:pPr>
              <a:r>
                <a:rPr lang="en-US" sz="750" b="1" spc="-3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Covington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11" name="Textbox 98">
              <a:extLst>
                <a:ext uri="{FF2B5EF4-FFF2-40B4-BE49-F238E27FC236}">
                  <a16:creationId xmlns:a16="http://schemas.microsoft.com/office/drawing/2014/main" id="{68E9FE28-E68B-F74E-2063-6B8F4C5A347F}"/>
                </a:ext>
              </a:extLst>
            </p:cNvPr>
            <p:cNvSpPr txBox="1"/>
            <p:nvPr/>
          </p:nvSpPr>
          <p:spPr>
            <a:xfrm>
              <a:off x="1578401" y="6095604"/>
              <a:ext cx="363220" cy="121920"/>
            </a:xfrm>
            <a:prstGeom prst="rect">
              <a:avLst/>
            </a:prstGeom>
          </p:spPr>
          <p:txBody>
            <a:bodyPr wrap="square" lIns="0" tIns="0" rIns="0" bIns="0" rtlCol="0">
              <a:noAutofit/>
            </a:bodyPr>
            <a:lstStyle/>
            <a:p>
              <a:pPr marL="0" marR="0">
                <a:spcBef>
                  <a:spcPts val="35"/>
                </a:spcBef>
                <a:spcAft>
                  <a:spcPts val="0"/>
                </a:spcAft>
              </a:pPr>
              <a:r>
                <a:rPr lang="en-US" sz="750" b="1" spc="-2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Escambia</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12" name="Textbox 99">
              <a:extLst>
                <a:ext uri="{FF2B5EF4-FFF2-40B4-BE49-F238E27FC236}">
                  <a16:creationId xmlns:a16="http://schemas.microsoft.com/office/drawing/2014/main" id="{22EF7FB6-0D6F-9B84-9379-BE21A50840C1}"/>
                </a:ext>
              </a:extLst>
            </p:cNvPr>
            <p:cNvSpPr txBox="1"/>
            <p:nvPr/>
          </p:nvSpPr>
          <p:spPr>
            <a:xfrm>
              <a:off x="3411706" y="6148162"/>
              <a:ext cx="276860"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Geneva</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13" name="Textbox 100">
              <a:extLst>
                <a:ext uri="{FF2B5EF4-FFF2-40B4-BE49-F238E27FC236}">
                  <a16:creationId xmlns:a16="http://schemas.microsoft.com/office/drawing/2014/main" id="{334E8662-66E5-13F9-7EE9-CED87EDAD68A}"/>
                </a:ext>
              </a:extLst>
            </p:cNvPr>
            <p:cNvSpPr txBox="1"/>
            <p:nvPr/>
          </p:nvSpPr>
          <p:spPr>
            <a:xfrm>
              <a:off x="4185684" y="6065517"/>
              <a:ext cx="317500" cy="121920"/>
            </a:xfrm>
            <a:prstGeom prst="rect">
              <a:avLst/>
            </a:prstGeom>
          </p:spPr>
          <p:txBody>
            <a:bodyPr wrap="square" lIns="0" tIns="0" rIns="0" bIns="0" rtlCol="0">
              <a:noAutofit/>
            </a:bodyPr>
            <a:lstStyle/>
            <a:p>
              <a:pPr marL="0" marR="0">
                <a:spcBef>
                  <a:spcPts val="35"/>
                </a:spcBef>
                <a:spcAft>
                  <a:spcPts val="0"/>
                </a:spcAft>
              </a:pPr>
              <a:r>
                <a:rPr lang="en-US" sz="750" b="1" spc="-35">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Houston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14" name="Textbox 101">
              <a:extLst>
                <a:ext uri="{FF2B5EF4-FFF2-40B4-BE49-F238E27FC236}">
                  <a16:creationId xmlns:a16="http://schemas.microsoft.com/office/drawing/2014/main" id="{422116AE-6EBF-B5E1-5641-734E916994E4}"/>
                </a:ext>
              </a:extLst>
            </p:cNvPr>
            <p:cNvSpPr txBox="1"/>
            <p:nvPr/>
          </p:nvSpPr>
          <p:spPr>
            <a:xfrm>
              <a:off x="89524" y="6294529"/>
              <a:ext cx="654490" cy="601345"/>
            </a:xfrm>
            <a:prstGeom prst="rect">
              <a:avLst/>
            </a:prstGeom>
          </p:spPr>
          <p:txBody>
            <a:bodyPr wrap="square" lIns="0" tIns="0" rIns="0" bIns="0" rtlCol="0">
              <a:noAutofit/>
            </a:bodyPr>
            <a:lstStyle/>
            <a:p>
              <a:pPr marL="0" marR="0">
                <a:spcBef>
                  <a:spcPts val="100"/>
                </a:spcBef>
                <a:spcAft>
                  <a:spcPts val="0"/>
                </a:spcAft>
              </a:pPr>
              <a:r>
                <a:rPr lang="en-US" sz="1650" b="1" spc="-10" dirty="0">
                  <a:solidFill>
                    <a:srgbClr val="FFFFFF"/>
                  </a:solidFill>
                  <a:effectLst/>
                  <a:latin typeface="Calibri" panose="020F0502020204030204" pitchFamily="34" charset="0"/>
                  <a:ea typeface="Trebuchet MS" panose="020B0603020202020204" pitchFamily="34" charset="0"/>
                  <a:cs typeface="Trebuchet MS" panose="020B0603020202020204" pitchFamily="34" charset="0"/>
                </a:rPr>
                <a:t>Mobile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a:p>
              <a:pPr marL="80010" marR="0">
                <a:spcBef>
                  <a:spcPts val="1695"/>
                </a:spcBef>
                <a:spcAft>
                  <a:spcPts val="0"/>
                </a:spcAft>
              </a:pPr>
              <a:r>
                <a:rPr lang="en-US" sz="750" b="1" spc="-10" dirty="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Mobile</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115" name="Textbox 102">
              <a:extLst>
                <a:ext uri="{FF2B5EF4-FFF2-40B4-BE49-F238E27FC236}">
                  <a16:creationId xmlns:a16="http://schemas.microsoft.com/office/drawing/2014/main" id="{E70CDC5A-837D-3DAE-1A29-9D0542C70484}"/>
                </a:ext>
              </a:extLst>
            </p:cNvPr>
            <p:cNvSpPr txBox="1"/>
            <p:nvPr/>
          </p:nvSpPr>
          <p:spPr>
            <a:xfrm>
              <a:off x="819467" y="6719251"/>
              <a:ext cx="302895" cy="121920"/>
            </a:xfrm>
            <a:prstGeom prst="rect">
              <a:avLst/>
            </a:prstGeom>
          </p:spPr>
          <p:txBody>
            <a:bodyPr wrap="square" lIns="0" tIns="0" rIns="0" bIns="0" rtlCol="0">
              <a:noAutofit/>
            </a:bodyPr>
            <a:lstStyle/>
            <a:p>
              <a:pPr marL="0" marR="0">
                <a:spcBef>
                  <a:spcPts val="35"/>
                </a:spcBef>
                <a:spcAft>
                  <a:spcPts val="0"/>
                </a:spcAft>
              </a:pPr>
              <a:r>
                <a:rPr lang="en-US" sz="750" b="1" spc="-10">
                  <a:solidFill>
                    <a:srgbClr val="231F20"/>
                  </a:solidFill>
                  <a:effectLst/>
                  <a:latin typeface="Calibri" panose="020F0502020204030204" pitchFamily="34" charset="0"/>
                  <a:ea typeface="Trebuchet MS" panose="020B0603020202020204" pitchFamily="34" charset="0"/>
                  <a:cs typeface="Trebuchet MS" panose="020B0603020202020204" pitchFamily="34" charset="0"/>
                </a:rPr>
                <a:t>Baldwin</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grpSp>
    </p:spTree>
    <p:extLst>
      <p:ext uri="{BB962C8B-B14F-4D97-AF65-F5344CB8AC3E}">
        <p14:creationId xmlns:p14="http://schemas.microsoft.com/office/powerpoint/2010/main" val="282602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282575" y="622569"/>
            <a:ext cx="2687840" cy="1770434"/>
          </a:xfrm>
        </p:spPr>
        <p:txBody>
          <a:bodyPr>
            <a:noAutofit/>
          </a:bodyPr>
          <a:lstStyle/>
          <a:p>
            <a:r>
              <a:rPr lang="en-US" sz="2400" dirty="0">
                <a:latin typeface="Arial" panose="020B0604020202020204" pitchFamily="34" charset="0"/>
                <a:cs typeface="Arial" panose="020B0604020202020204" pitchFamily="34" charset="0"/>
              </a:rPr>
              <a:t>BUREAU OF</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FIELD OPERATIONS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11" name="Footer Placeholder 2">
            <a:extLst>
              <a:ext uri="{FF2B5EF4-FFF2-40B4-BE49-F238E27FC236}">
                <a16:creationId xmlns:a16="http://schemas.microsoft.com/office/drawing/2014/main" id="{6204C4BA-C5E6-49BE-B63B-C46739184660}"/>
              </a:ext>
            </a:extLst>
          </p:cNvPr>
          <p:cNvSpPr>
            <a:spLocks noGrp="1"/>
          </p:cNvSpPr>
          <p:nvPr>
            <p:ph type="ftr" sz="quarter" idx="11"/>
          </p:nvPr>
        </p:nvSpPr>
        <p:spPr>
          <a:xfrm>
            <a:off x="0" y="2393003"/>
            <a:ext cx="2970415" cy="1035997"/>
          </a:xfrm>
        </p:spPr>
        <p:txBody>
          <a:bodyPr/>
          <a:lstStyle/>
          <a:p>
            <a:r>
              <a:rPr lang="en-US" sz="1400" b="1" dirty="0">
                <a:latin typeface="Arial" panose="020B0604020202020204" pitchFamily="34" charset="0"/>
                <a:cs typeface="Arial" panose="020B0604020202020204" pitchFamily="34" charset="0"/>
              </a:rPr>
              <a:t>         OFFICE OF CLINICAL MANANGEMENT &amp; PRACTICE</a:t>
            </a:r>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a:xfrm>
            <a:off x="11365992" y="6356350"/>
            <a:ext cx="630936" cy="365125"/>
          </a:xfrm>
        </p:spPr>
        <p:txBody>
          <a:bodyPr/>
          <a:lstStyle/>
          <a:p>
            <a:pPr lvl="0"/>
            <a:fld id="{06B786C7-B8F9-4072-AAAA-17258464D730}" type="slidenum">
              <a:rPr lang="en-US" noProof="0" smtClean="0"/>
              <a:pPr lvl="0"/>
              <a:t>5</a:t>
            </a:fld>
            <a:endParaRPr lang="en-US" noProof="0" dirty="0"/>
          </a:p>
        </p:txBody>
      </p:sp>
      <p:sp>
        <p:nvSpPr>
          <p:cNvPr id="3" name="Content Placeholder 2">
            <a:extLst>
              <a:ext uri="{FF2B5EF4-FFF2-40B4-BE49-F238E27FC236}">
                <a16:creationId xmlns:a16="http://schemas.microsoft.com/office/drawing/2014/main" id="{FE006753-76E2-AF78-45D4-7F7EC75B9282}"/>
              </a:ext>
            </a:extLst>
          </p:cNvPr>
          <p:cNvSpPr>
            <a:spLocks noGrp="1"/>
          </p:cNvSpPr>
          <p:nvPr>
            <p:ph sz="quarter" idx="14"/>
          </p:nvPr>
        </p:nvSpPr>
        <p:spPr>
          <a:xfrm>
            <a:off x="3302000" y="259644"/>
            <a:ext cx="8607425" cy="6178478"/>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The office of clinical management and practice is located at the state level and provides administrative support to the areas of nursing, clerical, social work, and electronic health records at the district and county levels. We utilize both the Alabama Board of Nursing and the Social Work Board rules and regulations for standards of practice.</a:t>
            </a:r>
          </a:p>
          <a:p>
            <a:pPr marL="0" indent="0">
              <a:buNone/>
            </a:pPr>
            <a:r>
              <a:rPr lang="en-US" dirty="0">
                <a:latin typeface="Arial" panose="020B0604020202020204" pitchFamily="34" charset="0"/>
                <a:cs typeface="Arial" panose="020B0604020202020204" pitchFamily="34" charset="0"/>
              </a:rPr>
              <a:t>District and county level staff supporting clinical practice:</a:t>
            </a:r>
          </a:p>
          <a:p>
            <a:pPr marL="0" indent="0">
              <a:buNone/>
            </a:pPr>
            <a:r>
              <a:rPr lang="en-US" dirty="0">
                <a:latin typeface="Arial" panose="020B0604020202020204" pitchFamily="34" charset="0"/>
                <a:cs typeface="Arial" panose="020B0604020202020204" pitchFamily="34" charset="0"/>
              </a:rPr>
              <a:t>460 clerical staff</a:t>
            </a:r>
          </a:p>
          <a:p>
            <a:pPr marL="0" indent="0">
              <a:buNone/>
            </a:pPr>
            <a:r>
              <a:rPr lang="en-US" dirty="0">
                <a:latin typeface="Arial" panose="020B0604020202020204" pitchFamily="34" charset="0"/>
                <a:cs typeface="Arial" panose="020B0604020202020204" pitchFamily="34" charset="0"/>
              </a:rPr>
              <a:t>307 nurses</a:t>
            </a:r>
          </a:p>
          <a:p>
            <a:pPr marL="0" indent="0">
              <a:buNone/>
            </a:pPr>
            <a:r>
              <a:rPr lang="en-US" dirty="0">
                <a:latin typeface="Arial" panose="020B0604020202020204" pitchFamily="34" charset="0"/>
                <a:cs typeface="Arial" panose="020B0604020202020204" pitchFamily="34" charset="0"/>
              </a:rPr>
              <a:t>82 social workers</a:t>
            </a:r>
          </a:p>
          <a:p>
            <a:pPr marL="0" indent="0">
              <a:buNone/>
            </a:pPr>
            <a:r>
              <a:rPr lang="en-US" dirty="0">
                <a:latin typeface="Arial" panose="020B0604020202020204" pitchFamily="34" charset="0"/>
                <a:cs typeface="Arial" panose="020B0604020202020204" pitchFamily="34" charset="0"/>
              </a:rPr>
              <a:t>Policies and protocol are created at the state level to guide the operations and workflow at the district and county level. </a:t>
            </a:r>
          </a:p>
          <a:p>
            <a:pPr marL="0" indent="0">
              <a:buNone/>
            </a:pPr>
            <a:r>
              <a:rPr lang="en-US" dirty="0">
                <a:latin typeface="Arial" panose="020B0604020202020204" pitchFamily="34" charset="0"/>
                <a:cs typeface="Arial" panose="020B0604020202020204" pitchFamily="34" charset="0"/>
              </a:rPr>
              <a:t>Policies are a set of rules designed to achieve certain objectives such as the employee’s behaviors, actions, and processes they take in specific scenarios.</a:t>
            </a:r>
          </a:p>
          <a:p>
            <a:pPr marL="0" indent="0">
              <a:buNone/>
            </a:pPr>
            <a:r>
              <a:rPr lang="en-US" dirty="0">
                <a:latin typeface="Arial" panose="020B0604020202020204" pitchFamily="34" charset="0"/>
                <a:cs typeface="Arial" panose="020B0604020202020204" pitchFamily="34" charset="0"/>
              </a:rPr>
              <a:t>Protocol is the completion of a task to achieve a desired solution.           </a:t>
            </a:r>
          </a:p>
          <a:p>
            <a:pPr marL="0" indent="0">
              <a:buNone/>
            </a:pPr>
            <a:r>
              <a:rPr lang="en-US" dirty="0">
                <a:latin typeface="Arial" panose="020B0604020202020204" pitchFamily="34" charset="0"/>
                <a:cs typeface="Arial" panose="020B0604020202020204" pitchFamily="34" charset="0"/>
              </a:rPr>
              <a:t> Policies and protocols help ensure consistency in practice</a:t>
            </a:r>
          </a:p>
          <a:p>
            <a:pPr marL="0" indent="0">
              <a:buNone/>
            </a:pPr>
            <a:r>
              <a:rPr lang="en-US" dirty="0">
                <a:latin typeface="Arial" panose="020B0604020202020204" pitchFamily="34" charset="0"/>
                <a:cs typeface="Arial" panose="020B0604020202020204" pitchFamily="34" charset="0"/>
              </a:rPr>
              <a:t>and help to prevent legal issues and loss of grant funding.</a:t>
            </a:r>
          </a:p>
          <a:p>
            <a:pPr marL="0" indent="0">
              <a:buNone/>
            </a:pPr>
            <a:endParaRPr lang="en-US" dirty="0"/>
          </a:p>
        </p:txBody>
      </p:sp>
    </p:spTree>
    <p:extLst>
      <p:ext uri="{BB962C8B-B14F-4D97-AF65-F5344CB8AC3E}">
        <p14:creationId xmlns:p14="http://schemas.microsoft.com/office/powerpoint/2010/main" val="28348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8E6A4D9-12A1-4CD4-99EA-5C5ECDEF8A33}"/>
              </a:ext>
            </a:extLst>
          </p:cNvPr>
          <p:cNvSpPr>
            <a:spLocks noGrp="1"/>
          </p:cNvSpPr>
          <p:nvPr>
            <p:ph type="title"/>
          </p:nvPr>
        </p:nvSpPr>
        <p:spPr>
          <a:xfrm>
            <a:off x="67112" y="0"/>
            <a:ext cx="2829861" cy="3429000"/>
          </a:xfrm>
        </p:spPr>
        <p:txBody>
          <a:bodyPr>
            <a:normAutofit/>
          </a:bodyPr>
          <a:lstStyle/>
          <a:p>
            <a:pPr algn="ctr"/>
            <a:r>
              <a:rPr lang="en-US" sz="2800" dirty="0">
                <a:latin typeface="Arial" panose="020B0604020202020204" pitchFamily="34" charset="0"/>
                <a:cs typeface="Arial" panose="020B0604020202020204" pitchFamily="34" charset="0"/>
              </a:rPr>
              <a:t>ADPH</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Policies &amp; Protocols </a:t>
            </a:r>
          </a:p>
        </p:txBody>
      </p:sp>
      <p:sp>
        <p:nvSpPr>
          <p:cNvPr id="5" name="Slide Number Placeholder 4">
            <a:extLst>
              <a:ext uri="{FF2B5EF4-FFF2-40B4-BE49-F238E27FC236}">
                <a16:creationId xmlns:a16="http://schemas.microsoft.com/office/drawing/2014/main" id="{4DB248E8-80F2-482E-B0AF-EE7EBC7C3EAD}"/>
              </a:ext>
            </a:extLst>
          </p:cNvPr>
          <p:cNvSpPr>
            <a:spLocks noGrp="1"/>
          </p:cNvSpPr>
          <p:nvPr>
            <p:ph type="sldNum" sz="quarter" idx="12"/>
          </p:nvPr>
        </p:nvSpPr>
        <p:spPr>
          <a:xfrm>
            <a:off x="11361787" y="6355080"/>
            <a:ext cx="630936" cy="365125"/>
          </a:xfrm>
        </p:spPr>
        <p:txBody>
          <a:bodyPr/>
          <a:lstStyle/>
          <a:p>
            <a:pPr lvl="0"/>
            <a:fld id="{06B786C7-B8F9-4072-AAAA-17258464D730}" type="slidenum">
              <a:rPr lang="en-US" noProof="0" smtClean="0"/>
              <a:pPr lvl="0"/>
              <a:t>6</a:t>
            </a:fld>
            <a:endParaRPr lang="en-US" noProof="0" dirty="0"/>
          </a:p>
        </p:txBody>
      </p:sp>
      <p:sp>
        <p:nvSpPr>
          <p:cNvPr id="6" name="Content Placeholder 5">
            <a:extLst>
              <a:ext uri="{FF2B5EF4-FFF2-40B4-BE49-F238E27FC236}">
                <a16:creationId xmlns:a16="http://schemas.microsoft.com/office/drawing/2014/main" id="{1631ED13-B334-72BC-5D0F-541E7767DE9C}"/>
              </a:ext>
            </a:extLst>
          </p:cNvPr>
          <p:cNvSpPr>
            <a:spLocks noGrp="1"/>
          </p:cNvSpPr>
          <p:nvPr>
            <p:ph sz="quarter" idx="14"/>
          </p:nvPr>
        </p:nvSpPr>
        <p:spPr>
          <a:xfrm>
            <a:off x="3138209" y="137794"/>
            <a:ext cx="8854514" cy="6720205"/>
          </a:xfrm>
        </p:spPr>
        <p:txBody>
          <a:bodyPr>
            <a:noAutofit/>
          </a:bodyPr>
          <a:lstStyle/>
          <a:p>
            <a:pPr marL="0" indent="0">
              <a:buNone/>
            </a:pPr>
            <a:r>
              <a:rPr lang="en-US" sz="1400" b="1" u="sng" dirty="0">
                <a:latin typeface="Arial" panose="020B0604020202020204" pitchFamily="34" charset="0"/>
                <a:cs typeface="Arial" panose="020B0604020202020204" pitchFamily="34" charset="0"/>
              </a:rPr>
              <a:t>POLICIES</a:t>
            </a:r>
            <a:r>
              <a:rPr lang="en-US" sz="1400" b="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0" indent="0">
              <a:lnSpc>
                <a:spcPct val="100000"/>
              </a:lnSpc>
              <a:buNone/>
            </a:pPr>
            <a:r>
              <a:rPr lang="en-US" sz="1400" dirty="0">
                <a:latin typeface="Arial" panose="020B0604020202020204" pitchFamily="34" charset="0"/>
                <a:cs typeface="Arial" panose="020B0604020202020204" pitchFamily="34" charset="0"/>
              </a:rPr>
              <a:t>Electronic Health Record Downtime – Nursing Division</a:t>
            </a:r>
          </a:p>
          <a:p>
            <a:pPr marL="0" indent="0">
              <a:lnSpc>
                <a:spcPct val="100000"/>
              </a:lnSpc>
              <a:buNone/>
            </a:pPr>
            <a:r>
              <a:rPr lang="en-US" sz="1400" dirty="0">
                <a:latin typeface="Arial" panose="020B0604020202020204" pitchFamily="34" charset="0"/>
                <a:cs typeface="Arial" panose="020B0604020202020204" pitchFamily="34" charset="0"/>
              </a:rPr>
              <a:t>Guidance should be provided for expectations of continuing to provide services (documenting on paper forms) and time line to enter them into the EHR when it is functioning.</a:t>
            </a:r>
          </a:p>
          <a:p>
            <a:pPr marL="0" indent="0">
              <a:buNone/>
            </a:pPr>
            <a:r>
              <a:rPr lang="en-US" sz="1400" dirty="0">
                <a:latin typeface="Arial" panose="020B0604020202020204" pitchFamily="34" charset="0"/>
                <a:cs typeface="Arial" panose="020B0604020202020204" pitchFamily="34" charset="0"/>
              </a:rPr>
              <a:t>Medical Record Integrity – Nursing Division</a:t>
            </a:r>
          </a:p>
          <a:p>
            <a:pPr marL="0" indent="0">
              <a:buNone/>
            </a:pPr>
            <a:r>
              <a:rPr lang="en-US" sz="1400" dirty="0">
                <a:latin typeface="Arial" panose="020B0604020202020204" pitchFamily="34" charset="0"/>
                <a:cs typeface="Arial" panose="020B0604020202020204" pitchFamily="34" charset="0"/>
              </a:rPr>
              <a:t>Guidance and processes should be provided for any amendment needed in the EHR. Common errors can be scanning records into the incorrect account, incorrect provider signing a note, correction of a vaccine record, </a:t>
            </a:r>
            <a:r>
              <a:rPr lang="en-US" sz="1400" dirty="0" err="1">
                <a:latin typeface="Arial" panose="020B0604020202020204" pitchFamily="34" charset="0"/>
                <a:cs typeface="Arial" panose="020B0604020202020204" pitchFamily="34" charset="0"/>
              </a:rPr>
              <a:t>etc</a:t>
            </a:r>
            <a:r>
              <a:rPr lang="en-US" sz="1400" dirty="0">
                <a:latin typeface="Arial" panose="020B0604020202020204" pitchFamily="34" charset="0"/>
                <a:cs typeface="Arial" panose="020B0604020202020204" pitchFamily="34" charset="0"/>
              </a:rPr>
              <a:t>,)</a:t>
            </a:r>
          </a:p>
          <a:p>
            <a:pPr marL="0" indent="0">
              <a:buNone/>
            </a:pPr>
            <a:r>
              <a:rPr lang="en-US" sz="1400" dirty="0">
                <a:latin typeface="Arial" panose="020B0604020202020204" pitchFamily="34" charset="0"/>
                <a:cs typeface="Arial" panose="020B0604020202020204" pitchFamily="34" charset="0"/>
              </a:rPr>
              <a:t>Nursing License Verification – Nursing Division </a:t>
            </a:r>
          </a:p>
          <a:p>
            <a:pPr marL="0" indent="0">
              <a:buNone/>
            </a:pPr>
            <a:r>
              <a:rPr lang="en-US" sz="1400" dirty="0">
                <a:latin typeface="Arial" panose="020B0604020202020204" pitchFamily="34" charset="0"/>
                <a:cs typeface="Arial" panose="020B0604020202020204" pitchFamily="34" charset="0"/>
              </a:rPr>
              <a:t>With a large number of clinical staff we have a policy for license verification by bureau directors to ensure no one is practicing without a valid license.</a:t>
            </a:r>
          </a:p>
          <a:p>
            <a:pPr marL="0" indent="0">
              <a:buNone/>
            </a:pPr>
            <a:r>
              <a:rPr lang="en-US" sz="1400" b="1" u="sng" dirty="0">
                <a:latin typeface="Arial" panose="020B0604020202020204" pitchFamily="34" charset="0"/>
                <a:cs typeface="Arial" panose="020B0604020202020204" pitchFamily="34" charset="0"/>
              </a:rPr>
              <a:t>PROTOCOLS:</a:t>
            </a:r>
            <a:endParaRPr lang="en-US" sz="1400" b="1"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Clinic Protocol Manual – covers protocol for all clinic programs</a:t>
            </a:r>
          </a:p>
          <a:p>
            <a:r>
              <a:rPr lang="en-US" sz="1400" dirty="0">
                <a:latin typeface="Arial" panose="020B0604020202020204" pitchFamily="34" charset="0"/>
                <a:cs typeface="Arial" panose="020B0604020202020204" pitchFamily="34" charset="0"/>
              </a:rPr>
              <a:t>Title X regulations</a:t>
            </a:r>
          </a:p>
          <a:p>
            <a:r>
              <a:rPr lang="en-US" sz="1400" dirty="0">
                <a:latin typeface="Arial" panose="020B0604020202020204" pitchFamily="34" charset="0"/>
                <a:cs typeface="Arial" panose="020B0604020202020204" pitchFamily="34" charset="0"/>
              </a:rPr>
              <a:t>Breast and Cervical Can Early Detection Program </a:t>
            </a:r>
          </a:p>
          <a:p>
            <a:r>
              <a:rPr lang="en-US" sz="1400" dirty="0">
                <a:latin typeface="Arial" panose="020B0604020202020204" pitchFamily="34" charset="0"/>
                <a:cs typeface="Arial" panose="020B0604020202020204" pitchFamily="34" charset="0"/>
              </a:rPr>
              <a:t>340B Drug Program</a:t>
            </a:r>
          </a:p>
          <a:p>
            <a:r>
              <a:rPr lang="en-US" sz="1400" dirty="0">
                <a:latin typeface="Arial" panose="020B0604020202020204" pitchFamily="34" charset="0"/>
                <a:cs typeface="Arial" panose="020B0604020202020204" pitchFamily="34" charset="0"/>
              </a:rPr>
              <a:t>Childhood vaccines</a:t>
            </a:r>
          </a:p>
          <a:p>
            <a:pPr marL="0" indent="0">
              <a:buNone/>
            </a:pPr>
            <a:r>
              <a:rPr lang="en-US" sz="1400" dirty="0">
                <a:latin typeface="Arial" panose="020B0604020202020204" pitchFamily="34" charset="0"/>
                <a:cs typeface="Arial" panose="020B0604020202020204" pitchFamily="34" charset="0"/>
              </a:rPr>
              <a:t>Nurse Orientation Manual</a:t>
            </a:r>
          </a:p>
          <a:p>
            <a:pPr marL="0" indent="0">
              <a:buNone/>
            </a:pPr>
            <a:r>
              <a:rPr lang="en-US" sz="1400" dirty="0">
                <a:latin typeface="Arial" panose="020B0604020202020204" pitchFamily="34" charset="0"/>
                <a:cs typeface="Arial" panose="020B0604020202020204" pitchFamily="34" charset="0"/>
              </a:rPr>
              <a:t>Social Work Manual</a:t>
            </a:r>
          </a:p>
          <a:p>
            <a:pPr marL="0" indent="0">
              <a:buNone/>
            </a:pPr>
            <a:r>
              <a:rPr lang="en-US" sz="1400" dirty="0">
                <a:latin typeface="Arial" panose="020B0604020202020204" pitchFamily="34" charset="0"/>
                <a:cs typeface="Arial" panose="020B0604020202020204" pitchFamily="34" charset="0"/>
              </a:rPr>
              <a:t>Clerical Orientation Manual</a:t>
            </a:r>
          </a:p>
          <a:p>
            <a:pPr marL="0" indent="0">
              <a:buNone/>
            </a:pPr>
            <a:r>
              <a:rPr lang="en-US" sz="1400" dirty="0">
                <a:latin typeface="Arial" panose="020B0604020202020204" pitchFamily="34" charset="0"/>
                <a:cs typeface="Arial" panose="020B0604020202020204" pitchFamily="34" charset="0"/>
              </a:rPr>
              <a:t>Electronic Health Records User Manual</a:t>
            </a:r>
          </a:p>
        </p:txBody>
      </p:sp>
    </p:spTree>
    <p:extLst>
      <p:ext uri="{BB962C8B-B14F-4D97-AF65-F5344CB8AC3E}">
        <p14:creationId xmlns:p14="http://schemas.microsoft.com/office/powerpoint/2010/main" val="43464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C16F-B43D-3C20-B4BD-C2BB542DD457}"/>
              </a:ext>
            </a:extLst>
          </p:cNvPr>
          <p:cNvSpPr>
            <a:spLocks noGrp="1"/>
          </p:cNvSpPr>
          <p:nvPr>
            <p:ph type="title"/>
          </p:nvPr>
        </p:nvSpPr>
        <p:spPr>
          <a:xfrm>
            <a:off x="331787" y="2587924"/>
            <a:ext cx="2384425" cy="1233577"/>
          </a:xfrm>
        </p:spPr>
        <p:txBody>
          <a:bodyPr>
            <a:normAutofit/>
          </a:bodyPr>
          <a:lstStyle/>
          <a:p>
            <a:r>
              <a:rPr lang="en-US" sz="2400" dirty="0"/>
              <a:t>        TITLE X REGULATIONS</a:t>
            </a:r>
          </a:p>
        </p:txBody>
      </p:sp>
      <p:sp>
        <p:nvSpPr>
          <p:cNvPr id="4" name="Content Placeholder 3">
            <a:extLst>
              <a:ext uri="{FF2B5EF4-FFF2-40B4-BE49-F238E27FC236}">
                <a16:creationId xmlns:a16="http://schemas.microsoft.com/office/drawing/2014/main" id="{33E2C9AB-9D48-0155-0D13-AE6C4B099C48}"/>
              </a:ext>
            </a:extLst>
          </p:cNvPr>
          <p:cNvSpPr>
            <a:spLocks noGrp="1"/>
          </p:cNvSpPr>
          <p:nvPr>
            <p:ph sz="quarter" idx="14"/>
          </p:nvPr>
        </p:nvSpPr>
        <p:spPr>
          <a:xfrm>
            <a:off x="3422650" y="136525"/>
            <a:ext cx="8367713" cy="6583679"/>
          </a:xfrm>
        </p:spPr>
        <p:txBody>
          <a:bodyPr>
            <a:normAutofit/>
          </a:bodyPr>
          <a:lstStyle/>
          <a:p>
            <a:pPr rtl="0"/>
            <a:r>
              <a:rPr lang="en-US" sz="1800" b="1" dirty="0">
                <a:solidFill>
                  <a:srgbClr val="2F2F2F"/>
                </a:solidFill>
                <a:latin typeface="Helv"/>
              </a:rPr>
              <a:t>The Bureau of Family Health Services administers the Title X grant and program. Partnership with this program is critical within our department.</a:t>
            </a:r>
            <a:endParaRPr lang="en-US" sz="1800" b="1" i="0" u="none" strike="noStrike" baseline="0" dirty="0">
              <a:solidFill>
                <a:srgbClr val="2F2F2F"/>
              </a:solidFill>
              <a:latin typeface="Helv"/>
            </a:endParaRPr>
          </a:p>
          <a:p>
            <a:pPr rtl="0"/>
            <a:r>
              <a:rPr lang="en-US" sz="2000" b="0" i="0" u="none" strike="noStrike" baseline="0" dirty="0">
                <a:solidFill>
                  <a:srgbClr val="2F2F2F"/>
                </a:solidFill>
                <a:latin typeface="Helv"/>
              </a:rPr>
              <a:t>Recipients of Title X funds must comply with the legislative mandates set out in the Department of Health and Human Services’ appropriations act, which is updated each year. Title X projects must have written policies and procedures in place that address legislative mandates. Title X projects should include administrative, clinical, counseling, and referral services necessary to ensure adherence to these requirements.  </a:t>
            </a:r>
            <a:endParaRPr lang="en-US" sz="2000" dirty="0">
              <a:solidFill>
                <a:srgbClr val="2F2F2F"/>
              </a:solidFill>
              <a:latin typeface="Helv"/>
            </a:endParaRPr>
          </a:p>
          <a:p>
            <a:pPr rtl="0"/>
            <a:r>
              <a:rPr lang="en-US" sz="2000" b="0" i="0" u="none" strike="noStrike" baseline="0" dirty="0">
                <a:solidFill>
                  <a:srgbClr val="000000"/>
                </a:solidFill>
                <a:latin typeface="Helv"/>
              </a:rPr>
              <a:t>As a Title X recipient, we work closely with our Federal Project Officer and Grant Management Officer to receive any updates, changes, and requirements passed down from the Grantor, Office of Population Affairs (OASH)/OPA).  Communication is done on a bi-monthly basis via a virtual meeting known as Office Hours.  In the event something is emergent (i.e. the overturn of Roe V Wade in June 2022), additional correspondence via emails, calls, White House calls will transpire to update the Grantees on issues and/or new requirements and trainings.  Grantee works very closely with their grant management team.</a:t>
            </a:r>
          </a:p>
          <a:p>
            <a:endParaRPr lang="en-US" dirty="0"/>
          </a:p>
        </p:txBody>
      </p:sp>
      <p:sp>
        <p:nvSpPr>
          <p:cNvPr id="6" name="Slide Number Placeholder 5">
            <a:extLst>
              <a:ext uri="{FF2B5EF4-FFF2-40B4-BE49-F238E27FC236}">
                <a16:creationId xmlns:a16="http://schemas.microsoft.com/office/drawing/2014/main" id="{90F30F8C-4E09-C4AA-7CE4-542D26D4EB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10609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C16F-B43D-3C20-B4BD-C2BB542DD457}"/>
              </a:ext>
            </a:extLst>
          </p:cNvPr>
          <p:cNvSpPr>
            <a:spLocks noGrp="1"/>
          </p:cNvSpPr>
          <p:nvPr>
            <p:ph type="title"/>
          </p:nvPr>
        </p:nvSpPr>
        <p:spPr>
          <a:xfrm>
            <a:off x="331787" y="2587924"/>
            <a:ext cx="2384425" cy="1233577"/>
          </a:xfrm>
        </p:spPr>
        <p:txBody>
          <a:bodyPr>
            <a:normAutofit/>
          </a:bodyPr>
          <a:lstStyle/>
          <a:p>
            <a:r>
              <a:rPr lang="en-US" sz="2400" dirty="0"/>
              <a:t>        TITLE X REGULATIONS</a:t>
            </a:r>
          </a:p>
        </p:txBody>
      </p:sp>
      <p:sp>
        <p:nvSpPr>
          <p:cNvPr id="4" name="Content Placeholder 3">
            <a:extLst>
              <a:ext uri="{FF2B5EF4-FFF2-40B4-BE49-F238E27FC236}">
                <a16:creationId xmlns:a16="http://schemas.microsoft.com/office/drawing/2014/main" id="{33E2C9AB-9D48-0155-0D13-AE6C4B099C48}"/>
              </a:ext>
            </a:extLst>
          </p:cNvPr>
          <p:cNvSpPr>
            <a:spLocks noGrp="1"/>
          </p:cNvSpPr>
          <p:nvPr>
            <p:ph sz="quarter" idx="14"/>
          </p:nvPr>
        </p:nvSpPr>
        <p:spPr>
          <a:xfrm>
            <a:off x="3422650" y="136525"/>
            <a:ext cx="8367713" cy="6583679"/>
          </a:xfrm>
        </p:spPr>
        <p:txBody>
          <a:bodyPr>
            <a:normAutofit/>
          </a:bodyPr>
          <a:lstStyle/>
          <a:p>
            <a:pPr marL="114300" lvl="0" indent="0" algn="l" rtl="0">
              <a:spcBef>
                <a:spcPts val="0"/>
              </a:spcBef>
              <a:spcAft>
                <a:spcPts val="0"/>
              </a:spcAft>
              <a:buClr>
                <a:srgbClr val="434343"/>
              </a:buClr>
              <a:buSzPts val="1800"/>
              <a:buNone/>
            </a:pPr>
            <a:r>
              <a:rPr lang="en-US" b="1" dirty="0">
                <a:solidFill>
                  <a:srgbClr val="434343"/>
                </a:solidFill>
                <a:latin typeface="Arial" panose="020B0604020202020204" pitchFamily="34" charset="0"/>
                <a:cs typeface="Arial" panose="020B0604020202020204" pitchFamily="34" charset="0"/>
              </a:rPr>
              <a:t>2021 Regulations</a:t>
            </a:r>
          </a:p>
          <a:p>
            <a:pPr marL="457200" lvl="0" indent="-342900" algn="l" rtl="0">
              <a:spcBef>
                <a:spcPts val="0"/>
              </a:spcBef>
              <a:spcAft>
                <a:spcPts val="0"/>
              </a:spcAft>
              <a:buClr>
                <a:srgbClr val="434343"/>
              </a:buClr>
              <a:buSzPts val="1800"/>
              <a:buFont typeface="Arial"/>
              <a:buChar char="●"/>
            </a:pPr>
            <a:r>
              <a:rPr lang="en-US" dirty="0">
                <a:solidFill>
                  <a:srgbClr val="434343"/>
                </a:solidFill>
                <a:latin typeface="Arial" panose="020B0604020202020204" pitchFamily="34" charset="0"/>
                <a:cs typeface="Arial" panose="020B0604020202020204" pitchFamily="34" charset="0"/>
              </a:rPr>
              <a:t>Went into effect on November 4, 2021</a:t>
            </a:r>
          </a:p>
          <a:p>
            <a:pPr marL="457200" lvl="0" indent="-342900" algn="l" rtl="0">
              <a:spcBef>
                <a:spcPts val="0"/>
              </a:spcBef>
              <a:spcAft>
                <a:spcPts val="0"/>
              </a:spcAft>
              <a:buClr>
                <a:srgbClr val="434343"/>
              </a:buClr>
              <a:buSzPts val="1800"/>
              <a:buChar char="●"/>
            </a:pPr>
            <a:r>
              <a:rPr lang="en-US" dirty="0">
                <a:solidFill>
                  <a:srgbClr val="434343"/>
                </a:solidFill>
                <a:latin typeface="Arial" panose="020B0604020202020204" pitchFamily="34" charset="0"/>
                <a:cs typeface="Arial" panose="020B0604020202020204" pitchFamily="34" charset="0"/>
              </a:rPr>
              <a:t>Repealed the 2019 regulations, readopted 2000 regulations with revisions</a:t>
            </a:r>
          </a:p>
          <a:p>
            <a:pPr marL="457200" lvl="0" indent="-342900" algn="l" rtl="0">
              <a:spcBef>
                <a:spcPts val="0"/>
              </a:spcBef>
              <a:spcAft>
                <a:spcPts val="0"/>
              </a:spcAft>
              <a:buClr>
                <a:srgbClr val="434343"/>
              </a:buClr>
              <a:buSzPts val="1800"/>
              <a:buChar char="●"/>
            </a:pPr>
            <a:r>
              <a:rPr lang="en-US" dirty="0">
                <a:solidFill>
                  <a:srgbClr val="434343"/>
                </a:solidFill>
                <a:latin typeface="Arial" panose="020B0604020202020204" pitchFamily="34" charset="0"/>
                <a:cs typeface="Arial" panose="020B0604020202020204" pitchFamily="34" charset="0"/>
              </a:rPr>
              <a:t>Reinforce the program’s central tenets of </a:t>
            </a:r>
            <a:r>
              <a:rPr lang="en-US" b="1" dirty="0">
                <a:solidFill>
                  <a:srgbClr val="434343"/>
                </a:solidFill>
                <a:latin typeface="Arial" panose="020B0604020202020204" pitchFamily="34" charset="0"/>
                <a:cs typeface="Arial" panose="020B0604020202020204" pitchFamily="34" charset="0"/>
              </a:rPr>
              <a:t>quality, equity, and access </a:t>
            </a:r>
            <a:r>
              <a:rPr lang="en-US" dirty="0">
                <a:solidFill>
                  <a:srgbClr val="434343"/>
                </a:solidFill>
                <a:latin typeface="Arial" panose="020B0604020202020204" pitchFamily="34" charset="0"/>
                <a:cs typeface="Arial" panose="020B0604020202020204" pitchFamily="34" charset="0"/>
              </a:rPr>
              <a:t>for all individuals who seek Title X services and modernizes the more than 50-year old program to better reflect the current healthcare system</a:t>
            </a:r>
          </a:p>
          <a:p>
            <a:pPr marL="0" indent="0">
              <a:buNone/>
            </a:pPr>
            <a:r>
              <a:rPr lang="en-US" b="1" dirty="0">
                <a:latin typeface="Arial" panose="020B0604020202020204" pitchFamily="34" charset="0"/>
                <a:cs typeface="Arial" panose="020B0604020202020204" pitchFamily="34" charset="0"/>
              </a:rPr>
              <a:t>Key Provisions</a:t>
            </a:r>
          </a:p>
          <a:p>
            <a:pPr marL="457200" lvl="0" indent="-349250" algn="l" rtl="0">
              <a:lnSpc>
                <a:spcPct val="100000"/>
              </a:lnSpc>
              <a:spcBef>
                <a:spcPts val="360"/>
              </a:spcBef>
              <a:spcAft>
                <a:spcPts val="0"/>
              </a:spcAft>
              <a:buClr>
                <a:srgbClr val="434343"/>
              </a:buClr>
              <a:buSzPts val="1900"/>
              <a:buChar char="●"/>
            </a:pPr>
            <a:r>
              <a:rPr lang="en-US" dirty="0">
                <a:solidFill>
                  <a:srgbClr val="434343"/>
                </a:solidFill>
                <a:latin typeface="Arial" panose="020B0604020202020204" pitchFamily="34" charset="0"/>
                <a:cs typeface="Arial" panose="020B0604020202020204" pitchFamily="34" charset="0"/>
              </a:rPr>
              <a:t>Pregnancy options counseling and referrals</a:t>
            </a:r>
          </a:p>
          <a:p>
            <a:pPr marL="457200" lvl="0" indent="-342900" algn="l" rtl="0">
              <a:lnSpc>
                <a:spcPct val="100000"/>
              </a:lnSpc>
              <a:spcBef>
                <a:spcPts val="0"/>
              </a:spcBef>
              <a:spcAft>
                <a:spcPts val="0"/>
              </a:spcAft>
              <a:buClr>
                <a:srgbClr val="434343"/>
              </a:buClr>
              <a:buSzPts val="1800"/>
              <a:buChar char="●"/>
            </a:pPr>
            <a:r>
              <a:rPr lang="en-US" dirty="0">
                <a:solidFill>
                  <a:srgbClr val="434343"/>
                </a:solidFill>
                <a:latin typeface="Arial" panose="020B0604020202020204" pitchFamily="34" charset="0"/>
                <a:cs typeface="Arial" panose="020B0604020202020204" pitchFamily="34" charset="0"/>
              </a:rPr>
              <a:t>Separation of family planning and abortion services</a:t>
            </a:r>
          </a:p>
          <a:p>
            <a:pPr marL="457200" lvl="0" indent="-342900" algn="l" rtl="0">
              <a:lnSpc>
                <a:spcPct val="100000"/>
              </a:lnSpc>
              <a:spcBef>
                <a:spcPts val="0"/>
              </a:spcBef>
              <a:spcAft>
                <a:spcPts val="0"/>
              </a:spcAft>
              <a:buClr>
                <a:srgbClr val="434343"/>
              </a:buClr>
              <a:buSzPts val="1800"/>
              <a:buChar char="●"/>
            </a:pPr>
            <a:r>
              <a:rPr lang="en-US" dirty="0">
                <a:solidFill>
                  <a:srgbClr val="434343"/>
                </a:solidFill>
                <a:latin typeface="Arial" panose="020B0604020202020204" pitchFamily="34" charset="0"/>
                <a:cs typeface="Arial" panose="020B0604020202020204" pitchFamily="34" charset="0"/>
              </a:rPr>
              <a:t>Method access</a:t>
            </a:r>
          </a:p>
          <a:p>
            <a:pPr marL="457200" lvl="0" indent="-342900" algn="l" rtl="0">
              <a:lnSpc>
                <a:spcPct val="100000"/>
              </a:lnSpc>
              <a:spcBef>
                <a:spcPts val="0"/>
              </a:spcBef>
              <a:spcAft>
                <a:spcPts val="0"/>
              </a:spcAft>
              <a:buClr>
                <a:srgbClr val="434343"/>
              </a:buClr>
              <a:buSzPts val="1800"/>
              <a:buChar char="●"/>
            </a:pPr>
            <a:r>
              <a:rPr lang="en-US" dirty="0">
                <a:solidFill>
                  <a:srgbClr val="434343"/>
                </a:solidFill>
                <a:latin typeface="Arial" panose="020B0604020202020204" pitchFamily="34" charset="0"/>
                <a:cs typeface="Arial" panose="020B0604020202020204" pitchFamily="34" charset="0"/>
              </a:rPr>
              <a:t>Telehealth</a:t>
            </a:r>
          </a:p>
          <a:p>
            <a:pPr marL="457200" lvl="0" indent="-342900" algn="l" rtl="0">
              <a:lnSpc>
                <a:spcPct val="100000"/>
              </a:lnSpc>
              <a:spcBef>
                <a:spcPts val="0"/>
              </a:spcBef>
              <a:spcAft>
                <a:spcPts val="0"/>
              </a:spcAft>
              <a:buClr>
                <a:srgbClr val="434343"/>
              </a:buClr>
              <a:buSzPts val="1800"/>
              <a:buChar char="●"/>
            </a:pPr>
            <a:r>
              <a:rPr lang="en-US" dirty="0">
                <a:solidFill>
                  <a:srgbClr val="434343"/>
                </a:solidFill>
                <a:latin typeface="Arial" panose="020B0604020202020204" pitchFamily="34" charset="0"/>
                <a:cs typeface="Arial" panose="020B0604020202020204" pitchFamily="34" charset="0"/>
              </a:rPr>
              <a:t>Income verification</a:t>
            </a:r>
          </a:p>
          <a:p>
            <a:pPr marL="457200" lvl="0" indent="-342900" algn="l" rtl="0">
              <a:lnSpc>
                <a:spcPct val="100000"/>
              </a:lnSpc>
              <a:spcBef>
                <a:spcPts val="0"/>
              </a:spcBef>
              <a:spcAft>
                <a:spcPts val="0"/>
              </a:spcAft>
              <a:buClr>
                <a:srgbClr val="434343"/>
              </a:buClr>
              <a:buSzPts val="1800"/>
              <a:buChar char="●"/>
            </a:pPr>
            <a:r>
              <a:rPr lang="en-US" dirty="0">
                <a:solidFill>
                  <a:srgbClr val="434343"/>
                </a:solidFill>
                <a:latin typeface="Arial" panose="020B0604020202020204" pitchFamily="34" charset="0"/>
                <a:cs typeface="Arial" panose="020B0604020202020204" pitchFamily="34" charset="0"/>
              </a:rPr>
              <a:t>Information and education (I&amp;E) materials review</a:t>
            </a:r>
          </a:p>
          <a:p>
            <a:pPr marL="457200" lvl="0" indent="-342900" algn="l" rtl="0">
              <a:lnSpc>
                <a:spcPct val="100000"/>
              </a:lnSpc>
              <a:spcBef>
                <a:spcPts val="0"/>
              </a:spcBef>
              <a:spcAft>
                <a:spcPts val="0"/>
              </a:spcAft>
              <a:buClr>
                <a:srgbClr val="434343"/>
              </a:buClr>
              <a:buSzPts val="1800"/>
              <a:buChar char="●"/>
            </a:pPr>
            <a:r>
              <a:rPr lang="en-US" dirty="0">
                <a:solidFill>
                  <a:srgbClr val="434343"/>
                </a:solidFill>
                <a:latin typeface="Arial" panose="020B0604020202020204" pitchFamily="34" charset="0"/>
                <a:cs typeface="Arial" panose="020B0604020202020204" pitchFamily="34" charset="0"/>
              </a:rPr>
              <a:t>Confidentiality</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0F30F8C-4E09-C4AA-7CE4-542D26D4EB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93403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ED3A-1D7D-BC27-FE0B-9A0242E7D652}"/>
              </a:ext>
            </a:extLst>
          </p:cNvPr>
          <p:cNvSpPr>
            <a:spLocks noGrp="1"/>
          </p:cNvSpPr>
          <p:nvPr>
            <p:ph type="title"/>
          </p:nvPr>
        </p:nvSpPr>
        <p:spPr>
          <a:xfrm>
            <a:off x="69011" y="996950"/>
            <a:ext cx="2901404" cy="3135103"/>
          </a:xfrm>
        </p:spPr>
        <p:txBody>
          <a:bodyPr>
            <a:normAutofit/>
          </a:bodyPr>
          <a:lstStyle/>
          <a:p>
            <a:r>
              <a:rPr lang="en-US" sz="3600" dirty="0">
                <a:latin typeface="Arial" panose="020B0604020202020204" pitchFamily="34" charset="0"/>
                <a:cs typeface="Arial" panose="020B0604020202020204" pitchFamily="34" charset="0"/>
              </a:rPr>
              <a:t>      ADPH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TITLE X</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PROGRAM</a:t>
            </a:r>
          </a:p>
        </p:txBody>
      </p:sp>
      <p:sp>
        <p:nvSpPr>
          <p:cNvPr id="4" name="Content Placeholder 3">
            <a:extLst>
              <a:ext uri="{FF2B5EF4-FFF2-40B4-BE49-F238E27FC236}">
                <a16:creationId xmlns:a16="http://schemas.microsoft.com/office/drawing/2014/main" id="{37611308-9FDE-9855-7833-46AEBF6B8953}"/>
              </a:ext>
            </a:extLst>
          </p:cNvPr>
          <p:cNvSpPr>
            <a:spLocks noGrp="1"/>
          </p:cNvSpPr>
          <p:nvPr>
            <p:ph sz="quarter" idx="14"/>
          </p:nvPr>
        </p:nvSpPr>
        <p:spPr>
          <a:xfrm>
            <a:off x="3422650" y="136525"/>
            <a:ext cx="8367713" cy="6583679"/>
          </a:xfrm>
        </p:spPr>
        <p:txBody>
          <a:bodyPr>
            <a:normAutofit fontScale="85000" lnSpcReduction="10000"/>
          </a:bodyPr>
          <a:lstStyle/>
          <a:p>
            <a:pPr marL="0" indent="0" algn="l">
              <a:buNone/>
            </a:pPr>
            <a:r>
              <a:rPr lang="en-US" sz="1800" b="1" i="0" u="none" strike="noStrike" baseline="0" dirty="0">
                <a:solidFill>
                  <a:srgbClr val="000000"/>
                </a:solidFill>
                <a:latin typeface="Arial" panose="020B0604020202020204" pitchFamily="34" charset="0"/>
              </a:rPr>
              <a:t>Title X and Family Planning Program:</a:t>
            </a:r>
          </a:p>
          <a:p>
            <a:pPr marL="0" indent="0">
              <a:buNone/>
            </a:pPr>
            <a:r>
              <a:rPr lang="en-US" sz="1900" b="0" i="0" u="none" strike="noStrike" baseline="0" dirty="0">
                <a:solidFill>
                  <a:srgbClr val="0B040A"/>
                </a:solidFill>
                <a:latin typeface="Arial" panose="020B0604020202020204" pitchFamily="34" charset="0"/>
              </a:rPr>
              <a:t>The Family Planning Program promotes the well-being of families, responsible behavior, and healthy mothers and babies. Our goal is to prevent unintended pregnancies through education and contraceptive services, allowing for the planning and timing of pregnancies. </a:t>
            </a:r>
          </a:p>
          <a:p>
            <a:r>
              <a:rPr lang="en-US" sz="1900" b="0" i="0" u="none" strike="noStrike" baseline="0" dirty="0">
                <a:solidFill>
                  <a:srgbClr val="0B040A"/>
                </a:solidFill>
                <a:latin typeface="Arial" panose="020B0604020202020204" pitchFamily="34" charset="0"/>
              </a:rPr>
              <a:t>There are 71 ADPH clinics throughout Alabama offering family planning services. We provide a wide range of confidential and professional family planning services to both females and males of all ages. These services are provided regardless of income. </a:t>
            </a:r>
            <a:r>
              <a:rPr lang="en-US" sz="1900" dirty="0">
                <a:solidFill>
                  <a:srgbClr val="0B040A"/>
                </a:solidFill>
                <a:latin typeface="Arial" panose="020B0604020202020204" pitchFamily="34" charset="0"/>
              </a:rPr>
              <a:t>Individuals</a:t>
            </a:r>
            <a:r>
              <a:rPr lang="en-US" sz="1900" b="0" i="0" u="none" strike="noStrike" baseline="0" dirty="0">
                <a:solidFill>
                  <a:srgbClr val="0B040A"/>
                </a:solidFill>
                <a:latin typeface="Arial" panose="020B0604020202020204" pitchFamily="34" charset="0"/>
              </a:rPr>
              <a:t> may be eligible for free or reduced cost services. </a:t>
            </a:r>
          </a:p>
          <a:p>
            <a:r>
              <a:rPr lang="en-US" sz="1900" b="1" i="0" u="none" strike="noStrike" baseline="0" dirty="0">
                <a:solidFill>
                  <a:srgbClr val="463484"/>
                </a:solidFill>
                <a:latin typeface="Arial" panose="020B0604020202020204" pitchFamily="34" charset="0"/>
              </a:rPr>
              <a:t>Family Planning Services </a:t>
            </a:r>
            <a:endParaRPr lang="en-US" sz="1900" b="0" i="0" u="none" strike="noStrike" baseline="0" dirty="0">
              <a:solidFill>
                <a:srgbClr val="463484"/>
              </a:solidFill>
              <a:latin typeface="Arial" panose="020B0604020202020204" pitchFamily="34" charset="0"/>
            </a:endParaRPr>
          </a:p>
          <a:p>
            <a:pPr marL="0" indent="0">
              <a:buNone/>
            </a:pPr>
            <a:r>
              <a:rPr lang="en-US" sz="1900" b="0" i="0" u="none" strike="noStrike" baseline="0" dirty="0">
                <a:solidFill>
                  <a:srgbClr val="0B040A"/>
                </a:solidFill>
                <a:latin typeface="Arial" panose="020B0604020202020204" pitchFamily="34" charset="0"/>
              </a:rPr>
              <a:t>• Physical Exam (including a medical history, Pap smear, clinical breast exam, and height,</a:t>
            </a:r>
          </a:p>
          <a:p>
            <a:pPr marL="0" indent="0">
              <a:buNone/>
            </a:pPr>
            <a:r>
              <a:rPr lang="en-US" sz="1900" dirty="0">
                <a:solidFill>
                  <a:srgbClr val="0B040A"/>
                </a:solidFill>
                <a:latin typeface="Arial" panose="020B0604020202020204" pitchFamily="34" charset="0"/>
              </a:rPr>
              <a:t>  </a:t>
            </a:r>
            <a:r>
              <a:rPr lang="en-US" sz="1900" b="0" i="0" u="none" strike="noStrike" baseline="0" dirty="0">
                <a:solidFill>
                  <a:srgbClr val="0B040A"/>
                </a:solidFill>
                <a:latin typeface="Arial" panose="020B0604020202020204" pitchFamily="34" charset="0"/>
              </a:rPr>
              <a:t> weight, and blood pressure check) </a:t>
            </a:r>
          </a:p>
          <a:p>
            <a:pPr marL="0" indent="0">
              <a:buNone/>
            </a:pPr>
            <a:r>
              <a:rPr lang="en-US" sz="1900" b="0" i="0" u="none" strike="noStrike" baseline="0" dirty="0">
                <a:solidFill>
                  <a:srgbClr val="0B040A"/>
                </a:solidFill>
                <a:latin typeface="Arial" panose="020B0604020202020204" pitchFamily="34" charset="0"/>
              </a:rPr>
              <a:t>• Family Planning counseling and education on all contraceptive methods </a:t>
            </a:r>
          </a:p>
          <a:p>
            <a:pPr marL="0" indent="0">
              <a:buNone/>
            </a:pPr>
            <a:r>
              <a:rPr lang="en-US" sz="1900" b="0" i="0" u="none" strike="noStrike" baseline="0" dirty="0">
                <a:solidFill>
                  <a:srgbClr val="0B040A"/>
                </a:solidFill>
                <a:latin typeface="Arial" panose="020B0604020202020204" pitchFamily="34" charset="0"/>
              </a:rPr>
              <a:t>• Testing for pregnancy, HIV, and STD </a:t>
            </a:r>
          </a:p>
          <a:p>
            <a:pPr marL="0" indent="0">
              <a:buNone/>
            </a:pPr>
            <a:r>
              <a:rPr lang="en-US" sz="1900" b="0" i="0" u="none" strike="noStrike" baseline="0" dirty="0">
                <a:solidFill>
                  <a:srgbClr val="000000"/>
                </a:solidFill>
                <a:latin typeface="Arial" panose="020B0604020202020204" pitchFamily="34" charset="0"/>
              </a:rPr>
              <a:t>• Birth control supplies </a:t>
            </a:r>
          </a:p>
          <a:p>
            <a:pPr marL="0" indent="0">
              <a:buNone/>
            </a:pPr>
            <a:r>
              <a:rPr lang="en-US" sz="1900" b="0" i="0" u="none" strike="noStrike" baseline="0" dirty="0">
                <a:solidFill>
                  <a:srgbClr val="000000"/>
                </a:solidFill>
                <a:latin typeface="Arial" panose="020B0604020202020204" pitchFamily="34" charset="0"/>
              </a:rPr>
              <a:t>• Sterilization (including counseling, education, and referral) </a:t>
            </a:r>
          </a:p>
          <a:p>
            <a:pPr marL="0" indent="0">
              <a:buNone/>
            </a:pPr>
            <a:r>
              <a:rPr lang="en-US" sz="1900" b="0" i="0" u="none" strike="noStrike" baseline="0" dirty="0">
                <a:solidFill>
                  <a:srgbClr val="000000"/>
                </a:solidFill>
                <a:latin typeface="Arial" panose="020B0604020202020204" pitchFamily="34" charset="0"/>
              </a:rPr>
              <a:t>• Pre-conception counseling (pregnancy planning) </a:t>
            </a:r>
          </a:p>
          <a:p>
            <a:pPr marL="0" indent="0">
              <a:buNone/>
            </a:pPr>
            <a:r>
              <a:rPr lang="en-US" sz="1900" b="0" i="0" u="none" strike="noStrike" baseline="0" dirty="0">
                <a:solidFill>
                  <a:srgbClr val="000000"/>
                </a:solidFill>
                <a:latin typeface="Arial" panose="020B0604020202020204" pitchFamily="34" charset="0"/>
              </a:rPr>
              <a:t>• Care coordination for clients </a:t>
            </a:r>
          </a:p>
          <a:p>
            <a:pPr marL="0" indent="0">
              <a:buNone/>
            </a:pPr>
            <a:r>
              <a:rPr lang="en-US" sz="1900" b="0" i="0" u="none" strike="noStrike" baseline="0" dirty="0">
                <a:solidFill>
                  <a:srgbClr val="000000"/>
                </a:solidFill>
                <a:latin typeface="Arial" panose="020B0604020202020204" pitchFamily="34" charset="0"/>
              </a:rPr>
              <a:t>• HPV vaccines </a:t>
            </a:r>
          </a:p>
          <a:p>
            <a:r>
              <a:rPr lang="en-US" sz="1900" b="0" i="0" u="none" strike="noStrike" baseline="0" dirty="0">
                <a:solidFill>
                  <a:srgbClr val="0B040A"/>
                </a:solidFill>
                <a:latin typeface="Arial" panose="020B0604020202020204" pitchFamily="34" charset="0"/>
              </a:rPr>
              <a:t>All services are confidential. </a:t>
            </a:r>
            <a:endParaRPr lang="en-US" sz="1900" dirty="0"/>
          </a:p>
        </p:txBody>
      </p:sp>
      <p:sp>
        <p:nvSpPr>
          <p:cNvPr id="6" name="Slide Number Placeholder 5">
            <a:extLst>
              <a:ext uri="{FF2B5EF4-FFF2-40B4-BE49-F238E27FC236}">
                <a16:creationId xmlns:a16="http://schemas.microsoft.com/office/drawing/2014/main" id="{08D2F117-6C95-F2AD-EF54-D3385AC858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658614926"/>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202a1f-a3da-4432-b65e-905e9552fcf8" xsi:nil="true"/>
    <lcf76f155ced4ddcb4097134ff3c332f xmlns="ee36578f-8222-40a7-863e-3e150c1c0bf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83C78BC638F043ADC332075ADF6D9F" ma:contentTypeVersion="14" ma:contentTypeDescription="Create a new document." ma:contentTypeScope="" ma:versionID="6e50d9ea6478abc04e4cea3ecaf010ae">
  <xsd:schema xmlns:xsd="http://www.w3.org/2001/XMLSchema" xmlns:xs="http://www.w3.org/2001/XMLSchema" xmlns:p="http://schemas.microsoft.com/office/2006/metadata/properties" xmlns:ns2="ee36578f-8222-40a7-863e-3e150c1c0bf7" xmlns:ns3="5a202a1f-a3da-4432-b65e-905e9552fcf8" targetNamespace="http://schemas.microsoft.com/office/2006/metadata/properties" ma:root="true" ma:fieldsID="24caf3c9d2e88d6e6a0f029fac50d786" ns2:_="" ns3:_="">
    <xsd:import namespace="ee36578f-8222-40a7-863e-3e150c1c0bf7"/>
    <xsd:import namespace="5a202a1f-a3da-4432-b65e-905e9552fc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36578f-8222-40a7-863e-3e150c1c0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8d8871-522c-4e67-9b15-3f589a5b8b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02a1f-a3da-4432-b65e-905e9552fcf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7b29e12-a39a-402d-8173-4fbb2591f3db}" ma:internalName="TaxCatchAll" ma:showField="CatchAllData" ma:web="5a202a1f-a3da-4432-b65e-905e9552fc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5a202a1f-a3da-4432-b65e-905e9552fcf8"/>
    <ds:schemaRef ds:uri="ee36578f-8222-40a7-863e-3e150c1c0bf7"/>
    <ds:schemaRef ds:uri="http://www.w3.org/XML/1998/namespace"/>
    <ds:schemaRef ds:uri="http://purl.org/dc/dcmitype/"/>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811ED31C-D58C-4F59-A9AF-41289A3999CD}"/>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{4051176A-09F9-4FBE-97F5-54F822FB470E}tf89117832_win32</Template>
  <TotalTime>1414</TotalTime>
  <Words>4941</Words>
  <Application>Microsoft Office PowerPoint</Application>
  <PresentationFormat>Widescreen</PresentationFormat>
  <Paragraphs>493</Paragraphs>
  <Slides>38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Avenir Next LT Pro</vt:lpstr>
      <vt:lpstr>Avenir Next LT Pro Demi</vt:lpstr>
      <vt:lpstr>Calibri</vt:lpstr>
      <vt:lpstr>Courier New</vt:lpstr>
      <vt:lpstr>Helv</vt:lpstr>
      <vt:lpstr>Times New Roman</vt:lpstr>
      <vt:lpstr>Trebuchet MS</vt:lpstr>
      <vt:lpstr>Wingdings</vt:lpstr>
      <vt:lpstr>ColorBlockVTI</vt:lpstr>
      <vt:lpstr>WORKPLACE POLICY IN PUBLIC HEALTH</vt:lpstr>
      <vt:lpstr>PowerPoint Presentation</vt:lpstr>
      <vt:lpstr>Introduction</vt:lpstr>
      <vt:lpstr>Alabama Department       of Public Health</vt:lpstr>
      <vt:lpstr>BUREAU OF        FIELD OPERATIONS </vt:lpstr>
      <vt:lpstr>ADPH Policies &amp; Protocols </vt:lpstr>
      <vt:lpstr>        TITLE X REGULATIONS</vt:lpstr>
      <vt:lpstr>        TITLE X REGULATIONS</vt:lpstr>
      <vt:lpstr>      ADPH      TITLE X  PROGRAM</vt:lpstr>
      <vt:lpstr>   TITLE X  TRAINING   REQUIREMENTS</vt:lpstr>
      <vt:lpstr>   TITLE X TRAINING   REQUIREMENTS</vt:lpstr>
      <vt:lpstr>   TITLE X  FPAR 2.0 DATA ELEMENTS</vt:lpstr>
      <vt:lpstr>   TITLE X  FPAR 2.0 DATA ELEMENTS</vt:lpstr>
      <vt:lpstr>   TITLE X  FPAR 2.0 DATA ELEMENTS</vt:lpstr>
      <vt:lpstr>ALABAMA BREAST &amp; CERVICAL  CANCER EARLY DETECTION PROGRAM          (ABCCEDP)</vt:lpstr>
      <vt:lpstr>ALABAMA BREAST &amp; CERVICAL  CANCER EARLY DETECTION PROGRAM          (ABCCEDP)</vt:lpstr>
      <vt:lpstr>ALABAMA BREAST &amp; CERVICAL  CANCER EARLY DETECTION PROGRAM          (ABCCEDP)</vt:lpstr>
      <vt:lpstr>ALABAMA BREAST &amp; CERVICAL  CANCER EARLY DETECTION PROGRAM          (ABCCEDP)</vt:lpstr>
      <vt:lpstr>ALABAMA BREAST &amp; CERVICAL  CANCER EARLY DETECTION PROGRAM          (ABCCEDP)</vt:lpstr>
      <vt:lpstr>340B DRUG DISCOUNT PROGRAM </vt:lpstr>
      <vt:lpstr>340B Drug Discount Program</vt:lpstr>
      <vt:lpstr>340B DRUG  DISCOUNT      PROGRAM   Covered Entities</vt:lpstr>
      <vt:lpstr>340B DRUG  DISCOUNT      PROGRAM   Management</vt:lpstr>
      <vt:lpstr>340B DRUG  DISCOUNT      PROGRAM   Recertification</vt:lpstr>
      <vt:lpstr>340B DRUG  DISCOUNT      PROGRAM   Change of Scope</vt:lpstr>
      <vt:lpstr>340B DRUG  DISCOUNT      PROGRAM Compliance   </vt:lpstr>
      <vt:lpstr>340B DRUG  DISCOUNT      PROGRAM Definition of a Patient   </vt:lpstr>
      <vt:lpstr>340B DRUG  DISCOUNT      PROGRAM Types of Material Breaches and Reporting   </vt:lpstr>
      <vt:lpstr>340B DRUG  DISCOUNT      PROGRAM Inventory   </vt:lpstr>
      <vt:lpstr>340B DRUG  DISCOUNT      PROGRAM HRSA Audit Process   </vt:lpstr>
      <vt:lpstr>340B DRUG  DISCOUNT      PROGRAM Self Audit PROCESS   </vt:lpstr>
      <vt:lpstr>340B DRUG  DISCOUNT      PROGRAM ADPH Self Audit   </vt:lpstr>
      <vt:lpstr>340B DRUG  DISCOUNT      PROGRAM “Pearls” of Wisdom   </vt:lpstr>
      <vt:lpstr>340B DRUG  DISCOUNT      PROGRAM Inventory Audit Process    </vt:lpstr>
      <vt:lpstr>340B DRUG  DISCOUNT      PROGRAM APEXUS    </vt:lpstr>
      <vt:lpstr>ADPH STANIDNG ORDERS</vt:lpstr>
      <vt:lpstr>Conclusion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POLICY IN PUBLIC HEALTH</dc:title>
  <dc:creator>Melnick, Kaye</dc:creator>
  <cp:lastModifiedBy>Kristina Cramarossa</cp:lastModifiedBy>
  <cp:revision>65</cp:revision>
  <cp:lastPrinted>2023-09-28T19:06:07Z</cp:lastPrinted>
  <dcterms:created xsi:type="dcterms:W3CDTF">2023-09-07T19:31:55Z</dcterms:created>
  <dcterms:modified xsi:type="dcterms:W3CDTF">2023-09-28T20:36:35Z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0x010100D583C78BC638F043ADC332075ADF6D9F</vt:lpwstr>
  </property>
  <property fmtid="{D5CDD505-2E9C-101B-9397-08002B2CF9AE}" pid="3" name="MediaServiceImageTags">
    <vt:lpwstr/>
  </property>
</Properties>
</file>